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3" r:id="rId5"/>
  </p:sldMasterIdLst>
  <p:notesMasterIdLst>
    <p:notesMasterId r:id="rId20"/>
  </p:notesMasterIdLst>
  <p:handoutMasterIdLst>
    <p:handoutMasterId r:id="rId21"/>
  </p:handoutMasterIdLst>
  <p:sldIdLst>
    <p:sldId id="663" r:id="rId6"/>
    <p:sldId id="561" r:id="rId7"/>
    <p:sldId id="2372" r:id="rId8"/>
    <p:sldId id="2385" r:id="rId9"/>
    <p:sldId id="2393" r:id="rId10"/>
    <p:sldId id="2394" r:id="rId11"/>
    <p:sldId id="2395" r:id="rId12"/>
    <p:sldId id="2390" r:id="rId13"/>
    <p:sldId id="2387" r:id="rId14"/>
    <p:sldId id="2388" r:id="rId15"/>
    <p:sldId id="2396" r:id="rId16"/>
    <p:sldId id="2392" r:id="rId17"/>
    <p:sldId id="2389" r:id="rId18"/>
    <p:sldId id="2384" r:id="rId19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F71"/>
    <a:srgbClr val="508AC3"/>
    <a:srgbClr val="F8C32F"/>
    <a:srgbClr val="02596D"/>
    <a:srgbClr val="2B874D"/>
    <a:srgbClr val="0073A4"/>
    <a:srgbClr val="00687F"/>
    <a:srgbClr val="A02C2D"/>
    <a:srgbClr val="C7EAF5"/>
    <a:srgbClr val="B5E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96379" autoAdjust="0"/>
  </p:normalViewPr>
  <p:slideViewPr>
    <p:cSldViewPr snapToGrid="0">
      <p:cViewPr varScale="1">
        <p:scale>
          <a:sx n="96" d="100"/>
          <a:sy n="96" d="100"/>
        </p:scale>
        <p:origin x="114" y="4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3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0DF93-F454-4C8D-92FE-1B85DC9ED567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4220-BE64-4A68-B009-E0C84995D71D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F693A-54B0-4994-98BC-02430B478B57}" type="datetimeFigureOut">
              <a:rPr lang="pt-BR" smtClean="0"/>
              <a:t>05/11/2020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B7B8C-816E-45EC-B902-34C6938B4E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97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a Apresen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68652" y="808463"/>
            <a:ext cx="5934698" cy="2387600"/>
          </a:xfrm>
        </p:spPr>
        <p:txBody>
          <a:bodyPr anchor="ctr">
            <a:normAutofit/>
          </a:bodyPr>
          <a:lstStyle>
            <a:lvl1pPr algn="l">
              <a:defRPr sz="48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pt-BR" dirty="0"/>
              <a:t>INSIRA O TÍTULO DA APRESENTAÇÃO AQUI</a:t>
            </a:r>
          </a:p>
        </p:txBody>
      </p:sp>
      <p:cxnSp>
        <p:nvCxnSpPr>
          <p:cNvPr id="5" name="Conector reto 4"/>
          <p:cNvCxnSpPr/>
          <p:nvPr userDrawn="1"/>
        </p:nvCxnSpPr>
        <p:spPr>
          <a:xfrm>
            <a:off x="867467" y="4370571"/>
            <a:ext cx="0" cy="1440000"/>
          </a:xfrm>
          <a:prstGeom prst="line">
            <a:avLst/>
          </a:prstGeom>
          <a:ln w="19050" cap="rnd">
            <a:solidFill>
              <a:schemeClr val="accent2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 userDrawn="1"/>
        </p:nvSpPr>
        <p:spPr>
          <a:xfrm rot="2700000">
            <a:off x="731217" y="4578852"/>
            <a:ext cx="272500" cy="272500"/>
          </a:xfrm>
          <a:prstGeom prst="ellipse">
            <a:avLst/>
          </a:pr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9" name="Conector reto 18"/>
          <p:cNvCxnSpPr/>
          <p:nvPr userDrawn="1"/>
        </p:nvCxnSpPr>
        <p:spPr>
          <a:xfrm>
            <a:off x="505931" y="4720451"/>
            <a:ext cx="5472000" cy="0"/>
          </a:xfrm>
          <a:prstGeom prst="line">
            <a:avLst/>
          </a:prstGeom>
          <a:ln w="19050" cap="rnd">
            <a:solidFill>
              <a:schemeClr val="accent2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04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/>
          <p:cNvPicPr>
            <a:picLocks noChangeAspect="1"/>
          </p:cNvPicPr>
          <p:nvPr userDrawn="1"/>
        </p:nvPicPr>
        <p:blipFill rotWithShape="1">
          <a:blip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20675" r="36877" b="61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tângulo 19"/>
          <p:cNvSpPr/>
          <p:nvPr userDrawn="1"/>
        </p:nvSpPr>
        <p:spPr>
          <a:xfrm>
            <a:off x="-9153" y="6395670"/>
            <a:ext cx="12201153" cy="470797"/>
          </a:xfrm>
          <a:prstGeom prst="rect">
            <a:avLst/>
          </a:prstGeom>
          <a:solidFill>
            <a:srgbClr val="006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/>
          <p:cNvPicPr>
            <a:picLocks noChangeAspect="1"/>
          </p:cNvPicPr>
          <p:nvPr userDrawn="1"/>
        </p:nvPicPr>
        <p:blipFill>
          <a:blip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903" y="6449936"/>
            <a:ext cx="503389" cy="358422"/>
          </a:xfrm>
          <a:prstGeom prst="rect">
            <a:avLst/>
          </a:prstGeom>
        </p:spPr>
      </p:pic>
      <p:sp>
        <p:nvSpPr>
          <p:cNvPr id="14" name="Espaço Reservado para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09071" y="2290018"/>
            <a:ext cx="8006741" cy="1427399"/>
          </a:xfrm>
        </p:spPr>
        <p:txBody>
          <a:bodyPr>
            <a:noAutofit/>
          </a:bodyPr>
          <a:lstStyle>
            <a:lvl1pPr>
              <a:defRPr sz="6600" b="1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pt-BR" dirty="0"/>
              <a:t>INSIRA O TÍTULO DO ITEM AQUI</a:t>
            </a:r>
          </a:p>
        </p:txBody>
      </p:sp>
    </p:spTree>
    <p:extLst>
      <p:ext uri="{BB962C8B-B14F-4D97-AF65-F5344CB8AC3E}">
        <p14:creationId xmlns:p14="http://schemas.microsoft.com/office/powerpoint/2010/main" val="290802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s Comu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2263" y="419718"/>
            <a:ext cx="11150222" cy="76442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2263" y="1597433"/>
            <a:ext cx="11150222" cy="451676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4723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845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1F3ABE-33C0-4C27-98AD-0BE6E16965E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6136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6781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12691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659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69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76518" y="365126"/>
            <a:ext cx="11446136" cy="764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76518" y="1420009"/>
            <a:ext cx="11446136" cy="465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176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1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62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ransition>
    <p:fade/>
  </p:transition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 cap="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189" algn="r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377" algn="r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566" algn="r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754" algn="r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891" indent="-342891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361942" indent="-182558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●"/>
        <a:defRPr>
          <a:solidFill>
            <a:schemeClr val="tx1"/>
          </a:solidFill>
          <a:latin typeface="+mn-lt"/>
          <a:cs typeface="+mn-cs"/>
        </a:defRPr>
      </a:lvl2pPr>
      <a:lvl3pPr marL="712770" indent="-171446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○"/>
        <a:defRPr>
          <a:solidFill>
            <a:schemeClr val="tx1"/>
          </a:solidFill>
          <a:latin typeface="+mn-lt"/>
          <a:cs typeface="+mn-cs"/>
        </a:defRPr>
      </a:lvl3pPr>
      <a:lvl4pPr marL="1073124" indent="-18097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cs typeface="+mn-cs"/>
        </a:defRPr>
      </a:lvl4pPr>
      <a:lvl5pPr marL="1435064" indent="-182558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◦"/>
        <a:defRPr>
          <a:solidFill>
            <a:schemeClr val="tx1"/>
          </a:solidFill>
          <a:latin typeface="+mn-lt"/>
          <a:cs typeface="+mn-cs"/>
        </a:defRPr>
      </a:lvl5pPr>
      <a:lvl6pPr marL="1892253" indent="-182558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◦"/>
        <a:defRPr>
          <a:solidFill>
            <a:schemeClr val="tx1"/>
          </a:solidFill>
          <a:latin typeface="+mn-lt"/>
          <a:cs typeface="+mn-cs"/>
        </a:defRPr>
      </a:lvl6pPr>
      <a:lvl7pPr marL="2349441" indent="-182558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◦"/>
        <a:defRPr>
          <a:solidFill>
            <a:schemeClr val="tx1"/>
          </a:solidFill>
          <a:latin typeface="+mn-lt"/>
          <a:cs typeface="+mn-cs"/>
        </a:defRPr>
      </a:lvl7pPr>
      <a:lvl8pPr marL="2806630" indent="-182558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◦"/>
        <a:defRPr>
          <a:solidFill>
            <a:schemeClr val="tx1"/>
          </a:solidFill>
          <a:latin typeface="+mn-lt"/>
          <a:cs typeface="+mn-cs"/>
        </a:defRPr>
      </a:lvl8pPr>
      <a:lvl9pPr marL="3263818" indent="-182558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◦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11" Type="http://schemas.openxmlformats.org/officeDocument/2006/relationships/image" Target="../media/image24.jpg"/><Relationship Id="rId5" Type="http://schemas.openxmlformats.org/officeDocument/2006/relationships/hyperlink" Target="http://www.google.com.br/url?sa=i&amp;rct=j&amp;q=documento+xml&amp;source=images&amp;cd=&amp;cad=rja&amp;docid=4cyJnX8r2wrNcM&amp;tbnid=3mnn6Z041-RyXM:&amp;ved=0CAUQjRw&amp;url=http://mballem.wordpress.com/2011/04/22/manipulando-arquivo-xml-%E2%80%93-parte-i-api-nativa/&amp;ei=1gTfUcb2BO354AP53oHYDg&amp;bvm=bv.48705608,d.aWM&amp;psig=AFQjCNEWofZJnCa5KcsJqf7DejzNEjXGKQ&amp;ust=1373656610534449" TargetMode="External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3.jpeg"/><Relationship Id="rId9" Type="http://schemas.openxmlformats.org/officeDocument/2006/relationships/image" Target="../media/image22.jpe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ptjetFOOwOM&amp;t=2s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hyperlink" Target="https://dfe-portal.svrs.rs.gov.br/Nff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909175" y="0"/>
            <a:ext cx="22852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4" name="Picture 2" descr="pasted-image.pdf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16682"/>
            <a:ext cx="11022807" cy="662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4" name="Picture 6" descr="Resultado de imagem para tecnolog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52"/>
          <a:stretch/>
        </p:blipFill>
        <p:spPr bwMode="auto">
          <a:xfrm>
            <a:off x="127000" y="116682"/>
            <a:ext cx="11008603" cy="66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126999" y="116682"/>
            <a:ext cx="11008604" cy="66238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4350327" y="511776"/>
            <a:ext cx="4308461" cy="400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pt-BR" sz="8000" b="1" kern="1900" spc="300" dirty="0">
                <a:solidFill>
                  <a:srgbClr val="055F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 </a:t>
            </a:r>
          </a:p>
          <a:p>
            <a:pPr>
              <a:lnSpc>
                <a:spcPct val="70000"/>
              </a:lnSpc>
            </a:pPr>
            <a:r>
              <a:rPr lang="pt-BR" sz="8000" b="1" kern="1900" spc="300" dirty="0">
                <a:solidFill>
                  <a:srgbClr val="055F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FISCAL</a:t>
            </a:r>
          </a:p>
          <a:p>
            <a:pPr>
              <a:lnSpc>
                <a:spcPct val="70000"/>
              </a:lnSpc>
            </a:pPr>
            <a:r>
              <a:rPr lang="pt-BR" sz="8000" b="1" kern="1900" spc="300" dirty="0">
                <a:solidFill>
                  <a:srgbClr val="055F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FÁCIL</a:t>
            </a:r>
            <a:endParaRPr lang="pt-BR" sz="8000" spc="300" dirty="0">
              <a:solidFill>
                <a:srgbClr val="055F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E45CDCC-C638-496E-AF08-31B79DC425D8}"/>
              </a:ext>
            </a:extLst>
          </p:cNvPr>
          <p:cNvSpPr/>
          <p:nvPr/>
        </p:nvSpPr>
        <p:spPr>
          <a:xfrm>
            <a:off x="1125306" y="5209515"/>
            <a:ext cx="4194844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Ricardo Neves Pereira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Subsecretário da Receita Estadual RS</a:t>
            </a:r>
            <a:endParaRPr kumimoji="0" lang="pt-BR" sz="16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4C5C1730-F02C-4D50-864F-A5B276D7C9D4}"/>
              </a:ext>
            </a:extLst>
          </p:cNvPr>
          <p:cNvCxnSpPr/>
          <p:nvPr/>
        </p:nvCxnSpPr>
        <p:spPr>
          <a:xfrm>
            <a:off x="110840" y="5680356"/>
            <a:ext cx="50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63494D10-16E1-4D81-975C-BA189A18B5B1}"/>
              </a:ext>
            </a:extLst>
          </p:cNvPr>
          <p:cNvCxnSpPr>
            <a:cxnSpLocks/>
          </p:cNvCxnSpPr>
          <p:nvPr/>
        </p:nvCxnSpPr>
        <p:spPr>
          <a:xfrm flipV="1">
            <a:off x="872840" y="5237223"/>
            <a:ext cx="0" cy="1512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>
            <a:extLst>
              <a:ext uri="{FF2B5EF4-FFF2-40B4-BE49-F238E27FC236}">
                <a16:creationId xmlns:a16="http://schemas.microsoft.com/office/drawing/2014/main" id="{2A465DE0-767F-4839-954E-9B7C91A2E5AD}"/>
              </a:ext>
            </a:extLst>
          </p:cNvPr>
          <p:cNvSpPr/>
          <p:nvPr/>
        </p:nvSpPr>
        <p:spPr>
          <a:xfrm>
            <a:off x="706584" y="5527952"/>
            <a:ext cx="324000" cy="3240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0896F0B-2F5D-44E5-8D42-72C4192FC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87" y="1093243"/>
            <a:ext cx="2834554" cy="2693380"/>
          </a:xfrm>
          <a:prstGeom prst="rect">
            <a:avLst/>
          </a:prstGeom>
        </p:spPr>
      </p:pic>
      <p:pic>
        <p:nvPicPr>
          <p:cNvPr id="18" name="Picture 8" descr="CAX2 SEFAZ">
            <a:extLst>
              <a:ext uri="{FF2B5EF4-FFF2-40B4-BE49-F238E27FC236}">
                <a16:creationId xmlns:a16="http://schemas.microsoft.com/office/drawing/2014/main" id="{CDE47BF3-2C45-408C-BC2E-F15E6109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07" y="4964944"/>
            <a:ext cx="1411288" cy="14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AX2 SEFAZ">
            <a:extLst>
              <a:ext uri="{FF2B5EF4-FFF2-40B4-BE49-F238E27FC236}">
                <a16:creationId xmlns:a16="http://schemas.microsoft.com/office/drawing/2014/main" id="{B638F1CB-5C47-43AB-9610-0817FAD6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381" y="4964944"/>
            <a:ext cx="1411288" cy="14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E5F1FCD-F74A-4175-8132-3B690E2873C5}"/>
              </a:ext>
            </a:extLst>
          </p:cNvPr>
          <p:cNvSpPr/>
          <p:nvPr/>
        </p:nvSpPr>
        <p:spPr>
          <a:xfrm>
            <a:off x="8982897" y="5071223"/>
            <a:ext cx="1238638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A1390CA-73E2-4424-AA54-53E5C7FFC7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476" y="4993171"/>
            <a:ext cx="1332000" cy="1332000"/>
          </a:xfrm>
          <a:prstGeom prst="rect">
            <a:avLst/>
          </a:prstGeom>
        </p:spPr>
      </p:pic>
      <p:pic>
        <p:nvPicPr>
          <p:cNvPr id="24" name="Picture 8" descr="CAX2 SEFAZ">
            <a:extLst>
              <a:ext uri="{FF2B5EF4-FFF2-40B4-BE49-F238E27FC236}">
                <a16:creationId xmlns:a16="http://schemas.microsoft.com/office/drawing/2014/main" id="{E367DD68-7F01-4AE8-8DF8-45136E40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88" y="4969461"/>
            <a:ext cx="1411288" cy="140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C9A434F8-0B77-47D7-AE08-CF1D0DA9B53B}"/>
              </a:ext>
            </a:extLst>
          </p:cNvPr>
          <p:cNvSpPr/>
          <p:nvPr/>
        </p:nvSpPr>
        <p:spPr>
          <a:xfrm>
            <a:off x="7431035" y="5114948"/>
            <a:ext cx="1217338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ADD8BEC3-0BD5-423B-A69E-1E98786E1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647" y="4941182"/>
            <a:ext cx="2586292" cy="1548000"/>
          </a:xfrm>
          <a:prstGeom prst="rect">
            <a:avLst/>
          </a:prstGeom>
        </p:spPr>
      </p:pic>
      <p:pic>
        <p:nvPicPr>
          <p:cNvPr id="27" name="Picture 5" descr="pasted-image.pdf">
            <a:extLst>
              <a:ext uri="{FF2B5EF4-FFF2-40B4-BE49-F238E27FC236}">
                <a16:creationId xmlns:a16="http://schemas.microsoft.com/office/drawing/2014/main" id="{AE283D9E-2FEA-4EEC-8956-26E355F3BC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588" y="154782"/>
            <a:ext cx="707232" cy="146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5766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27E8D933-E3D2-4401-9F04-5F305F05A93E}"/>
              </a:ext>
            </a:extLst>
          </p:cNvPr>
          <p:cNvSpPr txBox="1">
            <a:spLocks/>
          </p:cNvSpPr>
          <p:nvPr/>
        </p:nvSpPr>
        <p:spPr>
          <a:xfrm>
            <a:off x="545208" y="240870"/>
            <a:ext cx="6096224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FISCAL FÁCIL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ABRANGÊNCIA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9D0BFD6-3C84-4702-9E3D-754541954687}"/>
              </a:ext>
            </a:extLst>
          </p:cNvPr>
          <p:cNvSpPr/>
          <p:nvPr/>
        </p:nvSpPr>
        <p:spPr>
          <a:xfrm>
            <a:off x="268233" y="3144212"/>
            <a:ext cx="37410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Transportadores </a:t>
            </a:r>
          </a:p>
          <a:p>
            <a:pPr algn="ctr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Autônomos de Cargas</a:t>
            </a:r>
          </a:p>
          <a:p>
            <a:pPr algn="ctr">
              <a:defRPr/>
            </a:pPr>
            <a:endParaRPr lang="pt-B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Emissão de CT-e e MDF-e </a:t>
            </a: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relativos às prestações de serviços de transporte rodoviário de cargas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A30FBFE-9C0A-4DD1-B395-13FB5E1E4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42" y="5787695"/>
            <a:ext cx="803868" cy="8038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60354F0-C017-442C-BC45-6691A8EE67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97" y="371700"/>
            <a:ext cx="1198118" cy="1138446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7A70978-1346-467E-AB0E-2FB1AB6E7BF2}"/>
              </a:ext>
            </a:extLst>
          </p:cNvPr>
          <p:cNvCxnSpPr/>
          <p:nvPr/>
        </p:nvCxnSpPr>
        <p:spPr>
          <a:xfrm>
            <a:off x="-19050" y="5143500"/>
            <a:ext cx="12168000" cy="0"/>
          </a:xfrm>
          <a:prstGeom prst="straightConnector1">
            <a:avLst/>
          </a:prstGeom>
          <a:ln w="57150">
            <a:solidFill>
              <a:srgbClr val="055F7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B4ABB218-F28A-4C20-84B4-EA69E49ECCF9}"/>
              </a:ext>
            </a:extLst>
          </p:cNvPr>
          <p:cNvSpPr/>
          <p:nvPr/>
        </p:nvSpPr>
        <p:spPr>
          <a:xfrm>
            <a:off x="773058" y="5502546"/>
            <a:ext cx="2731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Set/20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5C65DB7-B236-4037-8AD9-30953FC0F77E}"/>
              </a:ext>
            </a:extLst>
          </p:cNvPr>
          <p:cNvSpPr/>
          <p:nvPr/>
        </p:nvSpPr>
        <p:spPr>
          <a:xfrm>
            <a:off x="4502022" y="3144212"/>
            <a:ext cx="378728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Produtor Primário</a:t>
            </a:r>
          </a:p>
          <a:p>
            <a:pPr algn="ctr">
              <a:defRPr/>
            </a:pPr>
            <a:endParaRPr lang="pt-B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Emissão de NF-e em saídas internas de legumes, frutas e verduras para contribuinte do ICMS ou para merenda escolar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264663A-4F4B-42D3-BA71-CCE76E587962}"/>
              </a:ext>
            </a:extLst>
          </p:cNvPr>
          <p:cNvSpPr/>
          <p:nvPr/>
        </p:nvSpPr>
        <p:spPr>
          <a:xfrm>
            <a:off x="8267701" y="3144212"/>
            <a:ext cx="26026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Pequeno Varejo</a:t>
            </a:r>
          </a:p>
          <a:p>
            <a:pPr algn="ctr">
              <a:defRPr/>
            </a:pPr>
            <a:endParaRPr lang="pt-B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Emissão de NFC-e        em operações de venda presencial a consumidor final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2E57208-D9AE-4905-AD9D-2B1E43775352}"/>
              </a:ext>
            </a:extLst>
          </p:cNvPr>
          <p:cNvSpPr/>
          <p:nvPr/>
        </p:nvSpPr>
        <p:spPr>
          <a:xfrm>
            <a:off x="6540151" y="5502546"/>
            <a:ext cx="2731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1º Semestre/21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863706C-FEE2-44DC-93C6-5CF3CB2BDB2A}"/>
              </a:ext>
            </a:extLst>
          </p:cNvPr>
          <p:cNvCxnSpPr/>
          <p:nvPr/>
        </p:nvCxnSpPr>
        <p:spPr>
          <a:xfrm>
            <a:off x="4368671" y="2747067"/>
            <a:ext cx="0" cy="33480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D74D3FB-EA75-48C0-86B9-D0D025F226FB}"/>
              </a:ext>
            </a:extLst>
          </p:cNvPr>
          <p:cNvCxnSpPr/>
          <p:nvPr/>
        </p:nvCxnSpPr>
        <p:spPr>
          <a:xfrm>
            <a:off x="11048597" y="2747067"/>
            <a:ext cx="0" cy="33480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AD1B775D-E893-4ADF-9C8C-F2F8D74A812A}"/>
              </a:ext>
            </a:extLst>
          </p:cNvPr>
          <p:cNvSpPr/>
          <p:nvPr/>
        </p:nvSpPr>
        <p:spPr>
          <a:xfrm>
            <a:off x="10483023" y="3959820"/>
            <a:ext cx="21008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800" b="1" dirty="0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...</a:t>
            </a:r>
            <a:endParaRPr lang="pt-BR" sz="4800" b="1" dirty="0">
              <a:solidFill>
                <a:schemeClr val="accent4"/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23313D3-50A1-4A9D-AF0E-161D83F958F0}"/>
              </a:ext>
            </a:extLst>
          </p:cNvPr>
          <p:cNvSpPr/>
          <p:nvPr/>
        </p:nvSpPr>
        <p:spPr>
          <a:xfrm>
            <a:off x="-2" y="1943100"/>
            <a:ext cx="11052000" cy="8138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55F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 Inicial em disponibilizar os benefícios da tecnologia aos que</a:t>
            </a:r>
          </a:p>
          <a:p>
            <a:pPr algn="ctr"/>
            <a:r>
              <a:rPr lang="pt-BR" sz="2000" dirty="0">
                <a:solidFill>
                  <a:srgbClr val="055F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necessitam do apoio do Estado, atingindo um número enorme de pessoas</a:t>
            </a:r>
          </a:p>
        </p:txBody>
      </p:sp>
    </p:spTree>
    <p:extLst>
      <p:ext uri="{BB962C8B-B14F-4D97-AF65-F5344CB8AC3E}">
        <p14:creationId xmlns:p14="http://schemas.microsoft.com/office/powerpoint/2010/main" val="75332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27E8D933-E3D2-4401-9F04-5F305F05A93E}"/>
              </a:ext>
            </a:extLst>
          </p:cNvPr>
          <p:cNvSpPr txBox="1">
            <a:spLocks/>
          </p:cNvSpPr>
          <p:nvPr/>
        </p:nvSpPr>
        <p:spPr>
          <a:xfrm>
            <a:off x="545208" y="240870"/>
            <a:ext cx="6096224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FISCAL FÁCIL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ABRANGÊNCIA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9D0BFD6-3C84-4702-9E3D-754541954687}"/>
              </a:ext>
            </a:extLst>
          </p:cNvPr>
          <p:cNvSpPr/>
          <p:nvPr/>
        </p:nvSpPr>
        <p:spPr>
          <a:xfrm>
            <a:off x="268233" y="3144212"/>
            <a:ext cx="374104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Transportadores </a:t>
            </a:r>
          </a:p>
          <a:p>
            <a:pPr algn="ctr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Autônomos de Cargas</a:t>
            </a:r>
          </a:p>
          <a:p>
            <a:pPr algn="ctr">
              <a:defRPr/>
            </a:pPr>
            <a:endParaRPr lang="pt-B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Emissão de CT-e e MDF-e </a:t>
            </a: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relativos às prestações de serviços de transporte rodoviário de cargas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A30FBFE-9C0A-4DD1-B395-13FB5E1E4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42" y="5787695"/>
            <a:ext cx="803868" cy="8038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60354F0-C017-442C-BC45-6691A8EE67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97" y="371700"/>
            <a:ext cx="1198118" cy="1138446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7A70978-1346-467E-AB0E-2FB1AB6E7BF2}"/>
              </a:ext>
            </a:extLst>
          </p:cNvPr>
          <p:cNvCxnSpPr/>
          <p:nvPr/>
        </p:nvCxnSpPr>
        <p:spPr>
          <a:xfrm>
            <a:off x="-19050" y="5143500"/>
            <a:ext cx="12168000" cy="0"/>
          </a:xfrm>
          <a:prstGeom prst="straightConnector1">
            <a:avLst/>
          </a:prstGeom>
          <a:ln w="57150">
            <a:solidFill>
              <a:srgbClr val="055F7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B4ABB218-F28A-4C20-84B4-EA69E49ECCF9}"/>
              </a:ext>
            </a:extLst>
          </p:cNvPr>
          <p:cNvSpPr/>
          <p:nvPr/>
        </p:nvSpPr>
        <p:spPr>
          <a:xfrm>
            <a:off x="773058" y="5502546"/>
            <a:ext cx="2731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Set/20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5C65DB7-B236-4037-8AD9-30953FC0F77E}"/>
              </a:ext>
            </a:extLst>
          </p:cNvPr>
          <p:cNvSpPr/>
          <p:nvPr/>
        </p:nvSpPr>
        <p:spPr>
          <a:xfrm>
            <a:off x="4502022" y="3144212"/>
            <a:ext cx="378728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Produtor Rural</a:t>
            </a:r>
          </a:p>
          <a:p>
            <a:pPr algn="ctr">
              <a:defRPr/>
            </a:pPr>
            <a:endParaRPr lang="pt-B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Emissão de NF-e em saídas internas de legumes, frutas e verduras para contribuinte do ICMS ou para merenda escolar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264663A-4F4B-42D3-BA71-CCE76E587962}"/>
              </a:ext>
            </a:extLst>
          </p:cNvPr>
          <p:cNvSpPr/>
          <p:nvPr/>
        </p:nvSpPr>
        <p:spPr>
          <a:xfrm>
            <a:off x="8267701" y="3144212"/>
            <a:ext cx="26026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Pequeno Varejo</a:t>
            </a:r>
          </a:p>
          <a:p>
            <a:pPr algn="ctr">
              <a:defRPr/>
            </a:pPr>
            <a:endParaRPr lang="pt-BR" sz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Emissão de NFC-e        em operações de venda presencial a consumidor final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2E57208-D9AE-4905-AD9D-2B1E43775352}"/>
              </a:ext>
            </a:extLst>
          </p:cNvPr>
          <p:cNvSpPr/>
          <p:nvPr/>
        </p:nvSpPr>
        <p:spPr>
          <a:xfrm>
            <a:off x="6540151" y="5502546"/>
            <a:ext cx="2731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1º Semestre/21</a:t>
            </a: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863706C-FEE2-44DC-93C6-5CF3CB2BDB2A}"/>
              </a:ext>
            </a:extLst>
          </p:cNvPr>
          <p:cNvCxnSpPr/>
          <p:nvPr/>
        </p:nvCxnSpPr>
        <p:spPr>
          <a:xfrm>
            <a:off x="4368671" y="2747067"/>
            <a:ext cx="0" cy="33480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D74D3FB-EA75-48C0-86B9-D0D025F226FB}"/>
              </a:ext>
            </a:extLst>
          </p:cNvPr>
          <p:cNvCxnSpPr/>
          <p:nvPr/>
        </p:nvCxnSpPr>
        <p:spPr>
          <a:xfrm>
            <a:off x="11048597" y="2747067"/>
            <a:ext cx="0" cy="3348000"/>
          </a:xfrm>
          <a:prstGeom prst="line">
            <a:avLst/>
          </a:prstGeom>
          <a:ln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AD1B775D-E893-4ADF-9C8C-F2F8D74A812A}"/>
              </a:ext>
            </a:extLst>
          </p:cNvPr>
          <p:cNvSpPr/>
          <p:nvPr/>
        </p:nvSpPr>
        <p:spPr>
          <a:xfrm>
            <a:off x="10483023" y="3959820"/>
            <a:ext cx="21008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4800" b="1" dirty="0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...</a:t>
            </a:r>
            <a:endParaRPr lang="pt-BR" sz="4800" b="1" dirty="0">
              <a:solidFill>
                <a:schemeClr val="accent4"/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23313D3-50A1-4A9D-AF0E-161D83F958F0}"/>
              </a:ext>
            </a:extLst>
          </p:cNvPr>
          <p:cNvSpPr/>
          <p:nvPr/>
        </p:nvSpPr>
        <p:spPr>
          <a:xfrm>
            <a:off x="-2" y="1943100"/>
            <a:ext cx="11052000" cy="8138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055F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Foco Inicial em disponibilizar os benefícios da tecnologia aos que</a:t>
            </a:r>
          </a:p>
          <a:p>
            <a:pPr algn="ctr"/>
            <a:r>
              <a:rPr lang="pt-BR" sz="2000" dirty="0">
                <a:solidFill>
                  <a:srgbClr val="055F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 necessitam do apoio do Estado, atingindo um número enorme de pessoas</a:t>
            </a:r>
          </a:p>
        </p:txBody>
      </p:sp>
    </p:spTree>
    <p:extLst>
      <p:ext uri="{BB962C8B-B14F-4D97-AF65-F5344CB8AC3E}">
        <p14:creationId xmlns:p14="http://schemas.microsoft.com/office/powerpoint/2010/main" val="193207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A9D0A1E5-9F45-4C48-8333-12F01E0E5CE1}"/>
              </a:ext>
            </a:extLst>
          </p:cNvPr>
          <p:cNvCxnSpPr>
            <a:cxnSpLocks/>
          </p:cNvCxnSpPr>
          <p:nvPr/>
        </p:nvCxnSpPr>
        <p:spPr>
          <a:xfrm>
            <a:off x="2643285" y="4504819"/>
            <a:ext cx="1185765" cy="0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34878795-0D41-4EFC-AE66-A935ACA8574C}"/>
              </a:ext>
            </a:extLst>
          </p:cNvPr>
          <p:cNvCxnSpPr>
            <a:cxnSpLocks/>
          </p:cNvCxnSpPr>
          <p:nvPr/>
        </p:nvCxnSpPr>
        <p:spPr>
          <a:xfrm flipH="1">
            <a:off x="623394" y="1988689"/>
            <a:ext cx="730971" cy="2427091"/>
          </a:xfrm>
          <a:prstGeom prst="line">
            <a:avLst/>
          </a:prstGeom>
          <a:ln>
            <a:solidFill>
              <a:srgbClr val="055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A332BD4B-26A0-42BA-8E47-7889BBCA3A00}"/>
              </a:ext>
            </a:extLst>
          </p:cNvPr>
          <p:cNvCxnSpPr/>
          <p:nvPr/>
        </p:nvCxnSpPr>
        <p:spPr>
          <a:xfrm flipV="1">
            <a:off x="604343" y="3569753"/>
            <a:ext cx="1944215" cy="769827"/>
          </a:xfrm>
          <a:prstGeom prst="line">
            <a:avLst/>
          </a:prstGeom>
          <a:ln>
            <a:solidFill>
              <a:srgbClr val="055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27E8D933-E3D2-4401-9F04-5F305F05A93E}"/>
              </a:ext>
            </a:extLst>
          </p:cNvPr>
          <p:cNvSpPr txBox="1">
            <a:spLocks/>
          </p:cNvSpPr>
          <p:nvPr/>
        </p:nvSpPr>
        <p:spPr>
          <a:xfrm>
            <a:off x="545208" y="240870"/>
            <a:ext cx="6096224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FISCAL FÁCIL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MODELO OPERACIONAL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A30FBFE-9C0A-4DD1-B395-13FB5E1E4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42" y="5787695"/>
            <a:ext cx="803868" cy="8038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60354F0-C017-442C-BC45-6691A8EE67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97" y="371700"/>
            <a:ext cx="1198118" cy="1138446"/>
          </a:xfrm>
          <a:prstGeom prst="rect">
            <a:avLst/>
          </a:prstGeom>
        </p:spPr>
      </p:pic>
      <p:pic>
        <p:nvPicPr>
          <p:cNvPr id="20" name="Picture 4" descr="http://mballem.files.wordpress.com/2011/04/img_xml_p1.jpg">
            <a:hlinkClick r:id="rId5"/>
            <a:extLst>
              <a:ext uri="{FF2B5EF4-FFF2-40B4-BE49-F238E27FC236}">
                <a16:creationId xmlns:a16="http://schemas.microsoft.com/office/drawing/2014/main" id="{2AC3160F-4AF7-4ADD-8CA4-47F1E304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03912" y="5199484"/>
            <a:ext cx="864096" cy="864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1" name="Grupo 25">
            <a:extLst>
              <a:ext uri="{FF2B5EF4-FFF2-40B4-BE49-F238E27FC236}">
                <a16:creationId xmlns:a16="http://schemas.microsoft.com/office/drawing/2014/main" id="{E9E19E04-5FEE-47A4-AB93-67ACB0475456}"/>
              </a:ext>
            </a:extLst>
          </p:cNvPr>
          <p:cNvGrpSpPr/>
          <p:nvPr/>
        </p:nvGrpSpPr>
        <p:grpSpPr>
          <a:xfrm>
            <a:off x="6590134" y="2201190"/>
            <a:ext cx="1296074" cy="1152128"/>
            <a:chOff x="4499992" y="3861048"/>
            <a:chExt cx="2232248" cy="1709684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FD71DA97-55F3-41C7-B1A5-F470E6605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99992" y="3861048"/>
              <a:ext cx="2232248" cy="170968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" descr="C:\Users\dpcarvalho\AppData\Local\Microsoft\Windows\Temporary Internet Files\Content.Outlook\BZOF443E\logotipo_final.png">
              <a:extLst>
                <a:ext uri="{FF2B5EF4-FFF2-40B4-BE49-F238E27FC236}">
                  <a16:creationId xmlns:a16="http://schemas.microsoft.com/office/drawing/2014/main" id="{C554C87E-86EF-4226-B1A0-B94CBF092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344" b="46382"/>
            <a:stretch>
              <a:fillRect/>
            </a:stretch>
          </p:blipFill>
          <p:spPr bwMode="auto">
            <a:xfrm>
              <a:off x="4932040" y="3933056"/>
              <a:ext cx="1512168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6" descr="Resultado de imagem para Antena">
            <a:extLst>
              <a:ext uri="{FF2B5EF4-FFF2-40B4-BE49-F238E27FC236}">
                <a16:creationId xmlns:a16="http://schemas.microsoft.com/office/drawing/2014/main" id="{086875E2-DA64-4418-81B7-C8AE2B9A0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b="11111"/>
          <a:stretch>
            <a:fillRect/>
          </a:stretch>
        </p:blipFill>
        <p:spPr bwMode="auto">
          <a:xfrm>
            <a:off x="10830292" y="3991164"/>
            <a:ext cx="882332" cy="704873"/>
          </a:xfrm>
          <a:prstGeom prst="rect">
            <a:avLst/>
          </a:prstGeom>
          <a:noFill/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C184F646-9E8E-4942-8FDC-14D145D7A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857458" y="4567228"/>
            <a:ext cx="925146" cy="35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AA1A54D-F7CD-4BFC-B3D2-6A428751F7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832" y="3871077"/>
            <a:ext cx="1825664" cy="1184391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916E6F9-38BB-48D8-BA31-62BA933F9F4A}"/>
              </a:ext>
            </a:extLst>
          </p:cNvPr>
          <p:cNvGrpSpPr/>
          <p:nvPr/>
        </p:nvGrpSpPr>
        <p:grpSpPr>
          <a:xfrm>
            <a:off x="335360" y="4124888"/>
            <a:ext cx="2307925" cy="1035766"/>
            <a:chOff x="4151555" y="2490787"/>
            <a:chExt cx="4186654" cy="1876425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95C2E17F-6AA3-456D-866C-3BC3C0166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129" r="4023"/>
            <a:stretch/>
          </p:blipFill>
          <p:spPr>
            <a:xfrm>
              <a:off x="4151555" y="2490787"/>
              <a:ext cx="4186654" cy="18764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B7A59378-8679-41ED-B04A-D812B4E78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382418">
              <a:off x="4425279" y="2568815"/>
              <a:ext cx="926012" cy="15128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36" name="Picture 4" descr="http://mballem.files.wordpress.com/2011/04/img_xml_p1.jpg">
            <a:hlinkClick r:id="rId5"/>
            <a:extLst>
              <a:ext uri="{FF2B5EF4-FFF2-40B4-BE49-F238E27FC236}">
                <a16:creationId xmlns:a16="http://schemas.microsoft.com/office/drawing/2014/main" id="{B1F0AFEF-DB5C-403F-948C-EC41FF66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7981" y="2647311"/>
            <a:ext cx="864096" cy="864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Nuvem 36">
            <a:extLst>
              <a:ext uri="{FF2B5EF4-FFF2-40B4-BE49-F238E27FC236}">
                <a16:creationId xmlns:a16="http://schemas.microsoft.com/office/drawing/2014/main" id="{6DA9BA19-6955-4485-9568-20DBC77A7580}"/>
              </a:ext>
            </a:extLst>
          </p:cNvPr>
          <p:cNvSpPr/>
          <p:nvPr/>
        </p:nvSpPr>
        <p:spPr>
          <a:xfrm>
            <a:off x="3980913" y="3711160"/>
            <a:ext cx="2041436" cy="1551728"/>
          </a:xfrm>
          <a:prstGeom prst="cloud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PORTAL DA NFF NA SV/RS</a:t>
            </a:r>
          </a:p>
        </p:txBody>
      </p:sp>
      <p:grpSp>
        <p:nvGrpSpPr>
          <p:cNvPr id="38" name="Grupo 25">
            <a:extLst>
              <a:ext uri="{FF2B5EF4-FFF2-40B4-BE49-F238E27FC236}">
                <a16:creationId xmlns:a16="http://schemas.microsoft.com/office/drawing/2014/main" id="{5CD3B290-C093-4245-BE4C-E80162F924E5}"/>
              </a:ext>
            </a:extLst>
          </p:cNvPr>
          <p:cNvGrpSpPr/>
          <p:nvPr/>
        </p:nvGrpSpPr>
        <p:grpSpPr>
          <a:xfrm>
            <a:off x="6565449" y="5243131"/>
            <a:ext cx="1330751" cy="1180489"/>
            <a:chOff x="4499992" y="3861048"/>
            <a:chExt cx="2232248" cy="1709684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3FE2F14B-CF31-4AE1-944F-1986C8BF8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99992" y="3861048"/>
              <a:ext cx="2232248" cy="170968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0" name="Picture 2" descr="C:\Users\dpcarvalho\AppData\Local\Microsoft\Windows\Temporary Internet Files\Content.Outlook\BZOF443E\logotipo_final.png">
              <a:extLst>
                <a:ext uri="{FF2B5EF4-FFF2-40B4-BE49-F238E27FC236}">
                  <a16:creationId xmlns:a16="http://schemas.microsoft.com/office/drawing/2014/main" id="{39238C84-625B-46EA-8958-236B8CF06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344" b="46382"/>
            <a:stretch>
              <a:fillRect/>
            </a:stretch>
          </p:blipFill>
          <p:spPr bwMode="auto">
            <a:xfrm>
              <a:off x="4932040" y="3933056"/>
              <a:ext cx="1512168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Imagem 42" descr="Uma imagem contendo placar, placa&#10;&#10;Descrição gerada automaticamente">
            <a:extLst>
              <a:ext uri="{FF2B5EF4-FFF2-40B4-BE49-F238E27FC236}">
                <a16:creationId xmlns:a16="http://schemas.microsoft.com/office/drawing/2014/main" id="{3A353E57-4751-4878-B945-20E66A9AB15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" r="-1" b="-1"/>
          <a:stretch/>
        </p:blipFill>
        <p:spPr>
          <a:xfrm>
            <a:off x="8426655" y="5351424"/>
            <a:ext cx="765689" cy="56814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11A7BEB-DD2C-4E2C-B6F4-FE02F5B20DE8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19" y="2837781"/>
            <a:ext cx="820340" cy="581743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93AECB46-06DB-495B-A004-0AE7195809B2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394">
            <a:off x="8863173" y="4135270"/>
            <a:ext cx="515615" cy="457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Imagem 45" descr="Uma imagem contendo placar, placa&#10;&#10;Descrição gerada automaticamente">
            <a:extLst>
              <a:ext uri="{FF2B5EF4-FFF2-40B4-BE49-F238E27FC236}">
                <a16:creationId xmlns:a16="http://schemas.microsoft.com/office/drawing/2014/main" id="{9E1D1E68-F41C-4A48-BF73-6B59F54FED80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" r="-1" b="-1"/>
          <a:stretch/>
        </p:blipFill>
        <p:spPr>
          <a:xfrm rot="231847">
            <a:off x="9341667" y="4162314"/>
            <a:ext cx="412379" cy="440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20C807B-F737-4DCD-BFA9-2F17EFE37560}"/>
              </a:ext>
            </a:extLst>
          </p:cNvPr>
          <p:cNvGrpSpPr/>
          <p:nvPr/>
        </p:nvGrpSpPr>
        <p:grpSpPr>
          <a:xfrm>
            <a:off x="1214262" y="1869976"/>
            <a:ext cx="1353346" cy="1966477"/>
            <a:chOff x="1214262" y="1889026"/>
            <a:chExt cx="1353346" cy="1966477"/>
          </a:xfrm>
        </p:grpSpPr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514BA020-3A7A-4E69-8AA3-5BBDA8D7E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9373" t="5900" r="36102" b="27210"/>
            <a:stretch/>
          </p:blipFill>
          <p:spPr>
            <a:xfrm>
              <a:off x="1214262" y="1889026"/>
              <a:ext cx="1353346" cy="1966477"/>
            </a:xfrm>
            <a:prstGeom prst="rect">
              <a:avLst/>
            </a:prstGeom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C5B87E40-70C3-4EED-94AD-CBB22154C256}"/>
                </a:ext>
              </a:extLst>
            </p:cNvPr>
            <p:cNvSpPr txBox="1"/>
            <p:nvPr/>
          </p:nvSpPr>
          <p:spPr>
            <a:xfrm>
              <a:off x="1500024" y="2092006"/>
              <a:ext cx="1055862" cy="1181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pt-BR" sz="800" b="1" dirty="0"/>
                <a:t>Dados do Contratante;</a:t>
              </a:r>
            </a:p>
            <a:p>
              <a:pPr fontAlgn="base">
                <a:lnSpc>
                  <a:spcPct val="150000"/>
                </a:lnSpc>
              </a:pPr>
              <a:r>
                <a:rPr lang="pt-BR" sz="800" b="1" dirty="0"/>
                <a:t>Origem/Destino;</a:t>
              </a:r>
            </a:p>
            <a:p>
              <a:pPr fontAlgn="base">
                <a:lnSpc>
                  <a:spcPct val="150000"/>
                </a:lnSpc>
              </a:pPr>
              <a:r>
                <a:rPr lang="pt-BR" sz="800" b="1" dirty="0"/>
                <a:t>Informações da carga (Chave NF-e);</a:t>
              </a:r>
            </a:p>
            <a:p>
              <a:pPr fontAlgn="base">
                <a:lnSpc>
                  <a:spcPct val="150000"/>
                </a:lnSpc>
              </a:pPr>
              <a:r>
                <a:rPr lang="pt-BR" sz="800" b="1" dirty="0"/>
                <a:t>Valor do Serviço; </a:t>
              </a:r>
            </a:p>
          </p:txBody>
        </p:sp>
      </p:grp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58699E9C-33CA-4F5A-9BE1-A65A655A08E4}"/>
              </a:ext>
            </a:extLst>
          </p:cNvPr>
          <p:cNvCxnSpPr>
            <a:cxnSpLocks/>
          </p:cNvCxnSpPr>
          <p:nvPr/>
        </p:nvCxnSpPr>
        <p:spPr>
          <a:xfrm flipV="1">
            <a:off x="5852544" y="3108740"/>
            <a:ext cx="808155" cy="611440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C4FF0176-970F-4112-876F-DF8325304919}"/>
              </a:ext>
            </a:extLst>
          </p:cNvPr>
          <p:cNvCxnSpPr>
            <a:cxnSpLocks/>
          </p:cNvCxnSpPr>
          <p:nvPr/>
        </p:nvCxnSpPr>
        <p:spPr>
          <a:xfrm>
            <a:off x="5799512" y="4995746"/>
            <a:ext cx="818070" cy="519008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B75C65AC-882E-45F8-A69D-0052E551CE6C}"/>
              </a:ext>
            </a:extLst>
          </p:cNvPr>
          <p:cNvCxnSpPr>
            <a:cxnSpLocks/>
          </p:cNvCxnSpPr>
          <p:nvPr/>
        </p:nvCxnSpPr>
        <p:spPr>
          <a:xfrm flipV="1">
            <a:off x="7871378" y="4753668"/>
            <a:ext cx="858609" cy="735599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2F3D4C68-8491-41EA-AD8A-F569AED5D400}"/>
              </a:ext>
            </a:extLst>
          </p:cNvPr>
          <p:cNvCxnSpPr>
            <a:cxnSpLocks/>
          </p:cNvCxnSpPr>
          <p:nvPr/>
        </p:nvCxnSpPr>
        <p:spPr>
          <a:xfrm>
            <a:off x="7850258" y="3223673"/>
            <a:ext cx="884574" cy="774557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30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27E8D933-E3D2-4401-9F04-5F305F05A93E}"/>
              </a:ext>
            </a:extLst>
          </p:cNvPr>
          <p:cNvSpPr txBox="1">
            <a:spLocks/>
          </p:cNvSpPr>
          <p:nvPr/>
        </p:nvSpPr>
        <p:spPr>
          <a:xfrm>
            <a:off x="545208" y="240870"/>
            <a:ext cx="6096224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FISCAL FÁCIL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VÍDEO DE LANÇAMENTO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A30FBFE-9C0A-4DD1-B395-13FB5E1E4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42" y="5787695"/>
            <a:ext cx="803868" cy="8038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60354F0-C017-442C-BC45-6691A8EE67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97" y="371700"/>
            <a:ext cx="1198118" cy="1138446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325E6B92-105B-4FEF-A186-E69366F2AB8C}"/>
              </a:ext>
            </a:extLst>
          </p:cNvPr>
          <p:cNvGrpSpPr/>
          <p:nvPr/>
        </p:nvGrpSpPr>
        <p:grpSpPr>
          <a:xfrm>
            <a:off x="2582702" y="1784698"/>
            <a:ext cx="6950396" cy="5487363"/>
            <a:chOff x="2735102" y="1784698"/>
            <a:chExt cx="6950396" cy="5487363"/>
          </a:xfrm>
        </p:grpSpPr>
        <p:pic>
          <p:nvPicPr>
            <p:cNvPr id="5121" name="Picture 1">
              <a:extLst>
                <a:ext uri="{FF2B5EF4-FFF2-40B4-BE49-F238E27FC236}">
                  <a16:creationId xmlns:a16="http://schemas.microsoft.com/office/drawing/2014/main" id="{BA494A3D-C46F-4801-A123-D3C229E5E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102" y="1784698"/>
              <a:ext cx="6950396" cy="548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3" name="Imagem 2">
              <a:hlinkClick r:id="rId6"/>
              <a:extLst>
                <a:ext uri="{FF2B5EF4-FFF2-40B4-BE49-F238E27FC236}">
                  <a16:creationId xmlns:a16="http://schemas.microsoft.com/office/drawing/2014/main" id="{16BACF4B-A6B9-4776-8709-10F5DD623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51336" y="2019300"/>
              <a:ext cx="6187291" cy="3914691"/>
            </a:xfrm>
            <a:prstGeom prst="rect">
              <a:avLst/>
            </a:prstGeom>
          </p:spPr>
        </p:pic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92FB0DC1-FAD7-4CDC-9501-2EC5A31EB466}"/>
              </a:ext>
            </a:extLst>
          </p:cNvPr>
          <p:cNvSpPr/>
          <p:nvPr/>
        </p:nvSpPr>
        <p:spPr>
          <a:xfrm>
            <a:off x="9533098" y="4588200"/>
            <a:ext cx="2322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Link do Vídeo </a:t>
            </a:r>
          </a:p>
        </p:txBody>
      </p:sp>
    </p:spTree>
    <p:extLst>
      <p:ext uri="{BB962C8B-B14F-4D97-AF65-F5344CB8AC3E}">
        <p14:creationId xmlns:p14="http://schemas.microsoft.com/office/powerpoint/2010/main" val="292553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909175" y="0"/>
            <a:ext cx="22852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4" name="Picture 2" descr="pasted-image.pdf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16682"/>
            <a:ext cx="11022807" cy="662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4" name="Picture 6" descr="Resultado de imagem para tecnologi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52"/>
          <a:stretch/>
        </p:blipFill>
        <p:spPr bwMode="auto">
          <a:xfrm>
            <a:off x="127000" y="116682"/>
            <a:ext cx="11008603" cy="66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126999" y="116682"/>
            <a:ext cx="11008604" cy="66238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89716" y="511776"/>
            <a:ext cx="6483928" cy="4008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pt-BR" sz="8000" b="1" kern="1900" spc="300" dirty="0">
                <a:solidFill>
                  <a:srgbClr val="055F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  <a:endParaRPr lang="pt-BR" sz="8000" spc="300" dirty="0">
              <a:solidFill>
                <a:srgbClr val="055F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E45CDCC-C638-496E-AF08-31B79DC425D8}"/>
              </a:ext>
            </a:extLst>
          </p:cNvPr>
          <p:cNvSpPr/>
          <p:nvPr/>
        </p:nvSpPr>
        <p:spPr>
          <a:xfrm>
            <a:off x="1125306" y="5209515"/>
            <a:ext cx="4194844" cy="83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Ricardo Neves Pereira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Subsecretário da Receita Estadual RS</a:t>
            </a:r>
            <a:endParaRPr kumimoji="0" lang="pt-BR" sz="16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4C5C1730-F02C-4D50-864F-A5B276D7C9D4}"/>
              </a:ext>
            </a:extLst>
          </p:cNvPr>
          <p:cNvCxnSpPr/>
          <p:nvPr/>
        </p:nvCxnSpPr>
        <p:spPr>
          <a:xfrm>
            <a:off x="110840" y="5680356"/>
            <a:ext cx="504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63494D10-16E1-4D81-975C-BA189A18B5B1}"/>
              </a:ext>
            </a:extLst>
          </p:cNvPr>
          <p:cNvCxnSpPr>
            <a:cxnSpLocks/>
          </p:cNvCxnSpPr>
          <p:nvPr/>
        </p:nvCxnSpPr>
        <p:spPr>
          <a:xfrm flipV="1">
            <a:off x="872840" y="5237223"/>
            <a:ext cx="0" cy="1512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>
            <a:extLst>
              <a:ext uri="{FF2B5EF4-FFF2-40B4-BE49-F238E27FC236}">
                <a16:creationId xmlns:a16="http://schemas.microsoft.com/office/drawing/2014/main" id="{2A465DE0-767F-4839-954E-9B7C91A2E5AD}"/>
              </a:ext>
            </a:extLst>
          </p:cNvPr>
          <p:cNvSpPr/>
          <p:nvPr/>
        </p:nvSpPr>
        <p:spPr>
          <a:xfrm>
            <a:off x="706584" y="5527952"/>
            <a:ext cx="324000" cy="3240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0896F0B-2F5D-44E5-8D42-72C4192FC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297" y="940843"/>
            <a:ext cx="2834554" cy="2693380"/>
          </a:xfrm>
          <a:prstGeom prst="rect">
            <a:avLst/>
          </a:prstGeom>
        </p:spPr>
      </p:pic>
      <p:pic>
        <p:nvPicPr>
          <p:cNvPr id="18" name="Picture 8" descr="CAX2 SEFAZ">
            <a:extLst>
              <a:ext uri="{FF2B5EF4-FFF2-40B4-BE49-F238E27FC236}">
                <a16:creationId xmlns:a16="http://schemas.microsoft.com/office/drawing/2014/main" id="{CDE47BF3-2C45-408C-BC2E-F15E6109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07" y="4964944"/>
            <a:ext cx="1411288" cy="14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AX2 SEFAZ">
            <a:extLst>
              <a:ext uri="{FF2B5EF4-FFF2-40B4-BE49-F238E27FC236}">
                <a16:creationId xmlns:a16="http://schemas.microsoft.com/office/drawing/2014/main" id="{B638F1CB-5C47-43AB-9610-0817FAD6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381" y="4964944"/>
            <a:ext cx="1411288" cy="14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E5F1FCD-F74A-4175-8132-3B690E2873C5}"/>
              </a:ext>
            </a:extLst>
          </p:cNvPr>
          <p:cNvSpPr/>
          <p:nvPr/>
        </p:nvSpPr>
        <p:spPr>
          <a:xfrm>
            <a:off x="8982897" y="5071223"/>
            <a:ext cx="1238638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A1390CA-73E2-4424-AA54-53E5C7FFC7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476" y="4993171"/>
            <a:ext cx="1332000" cy="1332000"/>
          </a:xfrm>
          <a:prstGeom prst="rect">
            <a:avLst/>
          </a:prstGeom>
        </p:spPr>
      </p:pic>
      <p:pic>
        <p:nvPicPr>
          <p:cNvPr id="24" name="Picture 8" descr="CAX2 SEFAZ">
            <a:extLst>
              <a:ext uri="{FF2B5EF4-FFF2-40B4-BE49-F238E27FC236}">
                <a16:creationId xmlns:a16="http://schemas.microsoft.com/office/drawing/2014/main" id="{E367DD68-7F01-4AE8-8DF8-45136E40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88" y="4969461"/>
            <a:ext cx="1411288" cy="140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C9A434F8-0B77-47D7-AE08-CF1D0DA9B53B}"/>
              </a:ext>
            </a:extLst>
          </p:cNvPr>
          <p:cNvSpPr/>
          <p:nvPr/>
        </p:nvSpPr>
        <p:spPr>
          <a:xfrm>
            <a:off x="7431035" y="5114948"/>
            <a:ext cx="1217338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ADD8BEC3-0BD5-423B-A69E-1E98786E1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647" y="4941182"/>
            <a:ext cx="2586292" cy="1548000"/>
          </a:xfrm>
          <a:prstGeom prst="rect">
            <a:avLst/>
          </a:prstGeom>
        </p:spPr>
      </p:pic>
      <p:pic>
        <p:nvPicPr>
          <p:cNvPr id="27" name="Picture 5" descr="pasted-image.pdf">
            <a:extLst>
              <a:ext uri="{FF2B5EF4-FFF2-40B4-BE49-F238E27FC236}">
                <a16:creationId xmlns:a16="http://schemas.microsoft.com/office/drawing/2014/main" id="{80678B02-AC5F-48E8-A832-8CAF44F532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588" y="154782"/>
            <a:ext cx="707232" cy="146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DC8BD7F-43C4-4168-B8B1-2E8ECC51B24D}"/>
              </a:ext>
            </a:extLst>
          </p:cNvPr>
          <p:cNvSpPr/>
          <p:nvPr/>
        </p:nvSpPr>
        <p:spPr>
          <a:xfrm>
            <a:off x="7363187" y="4091422"/>
            <a:ext cx="4385107" cy="811797"/>
          </a:xfrm>
          <a:prstGeom prst="rect">
            <a:avLst/>
          </a:prstGeom>
          <a:solidFill>
            <a:srgbClr val="05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Portal Nota Fiscal Fácil</a:t>
            </a:r>
          </a:p>
          <a:p>
            <a:pPr algn="ctr"/>
            <a:r>
              <a:rPr lang="pt-BR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https://dfe-portal.svrs.rs.gov.br/Nff</a:t>
            </a:r>
            <a:endParaRPr lang="pt-BR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781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221BBF6A-02ED-41CA-8464-FB25980DBFE4}"/>
              </a:ext>
            </a:extLst>
          </p:cNvPr>
          <p:cNvSpPr/>
          <p:nvPr/>
        </p:nvSpPr>
        <p:spPr>
          <a:xfrm rot="16200000">
            <a:off x="5909252" y="591286"/>
            <a:ext cx="6876000" cy="5689506"/>
          </a:xfrm>
          <a:prstGeom prst="rect">
            <a:avLst/>
          </a:prstGeom>
          <a:solidFill>
            <a:srgbClr val="025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MyriadPro-Bold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6A2EBD1-FB9D-4C46-B2E3-4E8417A36F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710" y="5794069"/>
            <a:ext cx="802800" cy="802800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2FD23B7-76E8-4940-ADEE-4C0A35608E3D}"/>
              </a:ext>
            </a:extLst>
          </p:cNvPr>
          <p:cNvGrpSpPr/>
          <p:nvPr/>
        </p:nvGrpSpPr>
        <p:grpSpPr>
          <a:xfrm>
            <a:off x="7304876" y="-11912"/>
            <a:ext cx="4144650" cy="5571595"/>
            <a:chOff x="7579776" y="-11912"/>
            <a:chExt cx="4144650" cy="5571595"/>
          </a:xfrm>
        </p:grpSpPr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DB1A0E6E-5198-436A-B94D-D0F8C3881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05" r="4751"/>
            <a:stretch/>
          </p:blipFill>
          <p:spPr>
            <a:xfrm>
              <a:off x="7579776" y="-11912"/>
              <a:ext cx="4144650" cy="5380074"/>
            </a:xfrm>
            <a:prstGeom prst="rect">
              <a:avLst/>
            </a:prstGeom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6D9465C2-18E4-425A-9D51-89C3C37B14F9}"/>
                </a:ext>
              </a:extLst>
            </p:cNvPr>
            <p:cNvGrpSpPr/>
            <p:nvPr/>
          </p:nvGrpSpPr>
          <p:grpSpPr>
            <a:xfrm>
              <a:off x="8361493" y="1517276"/>
              <a:ext cx="3120182" cy="2661546"/>
              <a:chOff x="1462105" y="2102088"/>
              <a:chExt cx="3120182" cy="2661546"/>
            </a:xfrm>
          </p:grpSpPr>
          <p:sp>
            <p:nvSpPr>
              <p:cNvPr id="32" name="TextBox 11">
                <a:extLst>
                  <a:ext uri="{FF2B5EF4-FFF2-40B4-BE49-F238E27FC236}">
                    <a16:creationId xmlns:a16="http://schemas.microsoft.com/office/drawing/2014/main" id="{8ED7E417-E317-4FCB-9ABC-FA031F256B13}"/>
                  </a:ext>
                </a:extLst>
              </p:cNvPr>
              <p:cNvSpPr txBox="1"/>
              <p:nvPr/>
            </p:nvSpPr>
            <p:spPr>
              <a:xfrm>
                <a:off x="2183371" y="2281351"/>
                <a:ext cx="2398916" cy="248228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9500"/>
                  </a:lnSpc>
                </a:pPr>
                <a:r>
                  <a:rPr lang="en-US" sz="1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</a:t>
                </a:r>
              </a:p>
              <a:p>
                <a:pPr>
                  <a:lnSpc>
                    <a:spcPts val="9500"/>
                  </a:lnSpc>
                </a:pPr>
                <a:r>
                  <a:rPr lang="en-US" sz="1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</a:t>
                </a:r>
              </a:p>
            </p:txBody>
          </p:sp>
          <p:sp>
            <p:nvSpPr>
              <p:cNvPr id="33" name="TextBox 12">
                <a:extLst>
                  <a:ext uri="{FF2B5EF4-FFF2-40B4-BE49-F238E27FC236}">
                    <a16:creationId xmlns:a16="http://schemas.microsoft.com/office/drawing/2014/main" id="{B55291D6-84F9-4C95-BDFF-9B509088225F}"/>
                  </a:ext>
                </a:extLst>
              </p:cNvPr>
              <p:cNvSpPr txBox="1"/>
              <p:nvPr/>
            </p:nvSpPr>
            <p:spPr>
              <a:xfrm>
                <a:off x="1462105" y="2102088"/>
                <a:ext cx="721140" cy="241296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1A776849-2843-453A-8703-DB475B2583C7}"/>
                </a:ext>
              </a:extLst>
            </p:cNvPr>
            <p:cNvGrpSpPr/>
            <p:nvPr/>
          </p:nvGrpSpPr>
          <p:grpSpPr>
            <a:xfrm>
              <a:off x="8285610" y="-11911"/>
              <a:ext cx="2290409" cy="5571594"/>
              <a:chOff x="5166805" y="0"/>
              <a:chExt cx="3559946" cy="7102131"/>
            </a:xfrm>
          </p:grpSpPr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4E02C1BE-0E49-47BB-9A9C-C7DE90BF0F88}"/>
                  </a:ext>
                </a:extLst>
              </p:cNvPr>
              <p:cNvSpPr/>
              <p:nvPr/>
            </p:nvSpPr>
            <p:spPr>
              <a:xfrm>
                <a:off x="5166805" y="0"/>
                <a:ext cx="3559946" cy="914394"/>
              </a:xfrm>
              <a:prstGeom prst="rect">
                <a:avLst/>
              </a:prstGeom>
              <a:solidFill>
                <a:srgbClr val="D9D9D9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3A1A783B-8A79-461C-B59A-C1BB32504DD6}"/>
                  </a:ext>
                </a:extLst>
              </p:cNvPr>
              <p:cNvSpPr/>
              <p:nvPr/>
            </p:nvSpPr>
            <p:spPr>
              <a:xfrm>
                <a:off x="5166805" y="6187737"/>
                <a:ext cx="3559946" cy="914394"/>
              </a:xfrm>
              <a:prstGeom prst="rect">
                <a:avLst/>
              </a:prstGeom>
              <a:solidFill>
                <a:srgbClr val="D9D9D9">
                  <a:alpha val="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07FA428F-61D1-469A-AB79-C9A08D919C69}"/>
              </a:ext>
            </a:extLst>
          </p:cNvPr>
          <p:cNvSpPr/>
          <p:nvPr/>
        </p:nvSpPr>
        <p:spPr>
          <a:xfrm>
            <a:off x="6502497" y="5311692"/>
            <a:ext cx="219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Conformidade Cooperativa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B64E17D-5664-458D-A642-874F4E645EA0}"/>
              </a:ext>
            </a:extLst>
          </p:cNvPr>
          <p:cNvSpPr/>
          <p:nvPr/>
        </p:nvSpPr>
        <p:spPr>
          <a:xfrm>
            <a:off x="8668916" y="5330803"/>
            <a:ext cx="1464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Orientação ao Cliente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1014859-E38E-442B-9E77-35714664B020}"/>
              </a:ext>
            </a:extLst>
          </p:cNvPr>
          <p:cNvSpPr/>
          <p:nvPr/>
        </p:nvSpPr>
        <p:spPr>
          <a:xfrm>
            <a:off x="10333813" y="5392623"/>
            <a:ext cx="16961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Especialização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7981FDD1-9DED-4618-811C-7AA6A81E5961}"/>
              </a:ext>
            </a:extLst>
          </p:cNvPr>
          <p:cNvSpPr/>
          <p:nvPr/>
        </p:nvSpPr>
        <p:spPr>
          <a:xfrm>
            <a:off x="9107913" y="6239389"/>
            <a:ext cx="16200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Centralização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98E5BC7-FD44-4D32-A22B-F200B03210C2}"/>
              </a:ext>
            </a:extLst>
          </p:cNvPr>
          <p:cNvSpPr/>
          <p:nvPr/>
        </p:nvSpPr>
        <p:spPr>
          <a:xfrm>
            <a:off x="10845842" y="1907242"/>
            <a:ext cx="14647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Serviço</a:t>
            </a: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Agilidade</a:t>
            </a: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Eficiência</a:t>
            </a: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Certeza</a:t>
            </a:r>
          </a:p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Tributária</a:t>
            </a: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1C4B903-7A16-4B28-AB30-A59A7A0B2130}"/>
              </a:ext>
            </a:extLst>
          </p:cNvPr>
          <p:cNvSpPr/>
          <p:nvPr/>
        </p:nvSpPr>
        <p:spPr>
          <a:xfrm>
            <a:off x="6356069" y="1084643"/>
            <a:ext cx="16576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Confiança</a:t>
            </a: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Digital</a:t>
            </a: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Pactos</a:t>
            </a:r>
          </a:p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Setoriais</a:t>
            </a: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Cidadania</a:t>
            </a: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endParaRPr lang="pt-BR" sz="1200" dirty="0">
              <a:solidFill>
                <a:srgbClr val="22869E"/>
              </a:solidFill>
              <a:latin typeface="Segoe Script" panose="030B0504020000000003" pitchFamily="66" charset="0"/>
              <a:cs typeface="Arial" panose="020B0604020202020204" pitchFamily="34" charset="0"/>
            </a:endParaRPr>
          </a:p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Economia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B980A096-EA35-4B3C-9972-29209F9D1EA7}"/>
              </a:ext>
            </a:extLst>
          </p:cNvPr>
          <p:cNvSpPr/>
          <p:nvPr/>
        </p:nvSpPr>
        <p:spPr>
          <a:xfrm>
            <a:off x="10771490" y="1159293"/>
            <a:ext cx="16576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Inovação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E5EB7-48F9-4211-9469-5D5871BF72C1}"/>
              </a:ext>
            </a:extLst>
          </p:cNvPr>
          <p:cNvSpPr/>
          <p:nvPr/>
        </p:nvSpPr>
        <p:spPr>
          <a:xfrm>
            <a:off x="10727929" y="302300"/>
            <a:ext cx="16576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Pessoas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EA5A8186-4F8C-4402-87E6-CF0A411C09DD}"/>
              </a:ext>
            </a:extLst>
          </p:cNvPr>
          <p:cNvSpPr/>
          <p:nvPr/>
        </p:nvSpPr>
        <p:spPr>
          <a:xfrm>
            <a:off x="6356069" y="240870"/>
            <a:ext cx="16576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Tecnologia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38BBAD56-9ACC-452A-8371-0F21378F9C29}"/>
              </a:ext>
            </a:extLst>
          </p:cNvPr>
          <p:cNvSpPr/>
          <p:nvPr/>
        </p:nvSpPr>
        <p:spPr>
          <a:xfrm>
            <a:off x="8585544" y="163801"/>
            <a:ext cx="16576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Gestão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D2996778-211B-491A-924A-9C87292285BB}"/>
              </a:ext>
            </a:extLst>
          </p:cNvPr>
          <p:cNvSpPr/>
          <p:nvPr/>
        </p:nvSpPr>
        <p:spPr>
          <a:xfrm>
            <a:off x="7180351" y="6253946"/>
            <a:ext cx="16576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22869E"/>
                </a:solidFill>
                <a:latin typeface="Segoe Script" panose="030B0504020000000003" pitchFamily="66" charset="0"/>
                <a:cs typeface="Arial" panose="020B0604020202020204" pitchFamily="34" charset="0"/>
              </a:rPr>
              <a:t>Transparência</a:t>
            </a:r>
          </a:p>
        </p:txBody>
      </p:sp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27E8D933-E3D2-4401-9F04-5F305F05A93E}"/>
              </a:ext>
            </a:extLst>
          </p:cNvPr>
          <p:cNvSpPr txBox="1">
            <a:spLocks/>
          </p:cNvSpPr>
          <p:nvPr/>
        </p:nvSpPr>
        <p:spPr>
          <a:xfrm>
            <a:off x="545208" y="240870"/>
            <a:ext cx="6096224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RECEITA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2030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9D0BFD6-3C84-4702-9E3D-754541954687}"/>
              </a:ext>
            </a:extLst>
          </p:cNvPr>
          <p:cNvSpPr/>
          <p:nvPr/>
        </p:nvSpPr>
        <p:spPr>
          <a:xfrm>
            <a:off x="545209" y="1982288"/>
            <a:ext cx="548303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Consiste em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30 iniciativas para                       construção de uma Receita Digital,                       mais moderna, inovadora e eficiente. </a:t>
            </a:r>
          </a:p>
          <a:p>
            <a:pPr lvl="0">
              <a:defRPr/>
            </a:pP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Visão de futuro - agenda propositiva para modernização da administração tributária    gaúcha, baseada no Decreto nº 54.477/19.</a:t>
            </a:r>
          </a:p>
          <a:p>
            <a:pPr lvl="0">
              <a:defRPr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endParaRPr lang="pt-BR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8C32F"/>
                </a:highlight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Foco #1</a:t>
            </a:r>
          </a:p>
          <a:p>
            <a:pPr lvl="0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8C32F"/>
                </a:highlight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Simplificação Extrema das Obrigações</a:t>
            </a:r>
          </a:p>
          <a:p>
            <a:pPr lvl="0">
              <a:defRPr/>
            </a:pPr>
            <a:endParaRPr lang="pt-BR" sz="12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8C32F"/>
                </a:highlight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Foco #2</a:t>
            </a:r>
          </a:p>
          <a:p>
            <a:pPr lvl="0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8C32F"/>
                </a:highlight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Transformação Digital do Fisco</a:t>
            </a: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461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E78C8A3C-2CFE-404D-A10D-0769E2C72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710" y="5794069"/>
            <a:ext cx="802800" cy="802800"/>
          </a:xfrm>
          <a:prstGeom prst="rect">
            <a:avLst/>
          </a:prstGeom>
        </p:spPr>
      </p:pic>
      <p:sp>
        <p:nvSpPr>
          <p:cNvPr id="23" name="Título 1"/>
          <p:cNvSpPr txBox="1">
            <a:spLocks/>
          </p:cNvSpPr>
          <p:nvPr/>
        </p:nvSpPr>
        <p:spPr>
          <a:xfrm>
            <a:off x="545208" y="240870"/>
            <a:ext cx="5008253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IMPLEMENTAÇÃO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30 INICIATIVAS</a:t>
            </a:r>
          </a:p>
        </p:txBody>
      </p:sp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1FDFCD2-91CE-498B-96EB-4FAAB729D9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42" y="5787695"/>
            <a:ext cx="803868" cy="803868"/>
          </a:xfrm>
          <a:prstGeom prst="rect">
            <a:avLst/>
          </a:prstGeom>
        </p:spPr>
      </p:pic>
      <p:sp>
        <p:nvSpPr>
          <p:cNvPr id="45" name="Arco 44">
            <a:extLst>
              <a:ext uri="{FF2B5EF4-FFF2-40B4-BE49-F238E27FC236}">
                <a16:creationId xmlns:a16="http://schemas.microsoft.com/office/drawing/2014/main" id="{66CE8065-995F-4076-98DA-5A0F24F66F13}"/>
              </a:ext>
            </a:extLst>
          </p:cNvPr>
          <p:cNvSpPr/>
          <p:nvPr/>
        </p:nvSpPr>
        <p:spPr>
          <a:xfrm rot="11572358">
            <a:off x="5585352" y="932728"/>
            <a:ext cx="1049945" cy="1937283"/>
          </a:xfrm>
          <a:prstGeom prst="arc">
            <a:avLst>
              <a:gd name="adj1" fmla="val 16560929"/>
              <a:gd name="adj2" fmla="val 3794772"/>
            </a:avLst>
          </a:prstGeom>
          <a:ln w="57150">
            <a:solidFill>
              <a:srgbClr val="F8C32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AD92319-1AF7-4524-8A35-3267D5F34597}"/>
              </a:ext>
            </a:extLst>
          </p:cNvPr>
          <p:cNvSpPr/>
          <p:nvPr/>
        </p:nvSpPr>
        <p:spPr>
          <a:xfrm>
            <a:off x="6107428" y="329486"/>
            <a:ext cx="4672561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 - Simplificação</a:t>
            </a:r>
          </a:p>
          <a:p>
            <a:pPr lvl="0">
              <a:defRPr/>
            </a:pPr>
            <a:endParaRPr lang="pt-BR" sz="5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Arrecadação Mais Simples</a:t>
            </a:r>
          </a:p>
          <a:p>
            <a:pPr lvl="0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Obrigação Fiscal Única</a:t>
            </a:r>
          </a:p>
          <a:p>
            <a:pPr lvl="0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Conformidade Cooperativa</a:t>
            </a:r>
          </a:p>
          <a:p>
            <a:pPr lvl="0">
              <a:defRPr/>
            </a:pPr>
            <a:r>
              <a:rPr lang="pt-BR" sz="15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8C32F"/>
                </a:highlight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Simples Nacional e MEI  (Nota Fiscal Fácil - NFF)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9078BB61-B83C-4571-8C21-5BCE6F718352}"/>
              </a:ext>
            </a:extLst>
          </p:cNvPr>
          <p:cNvSpPr/>
          <p:nvPr/>
        </p:nvSpPr>
        <p:spPr>
          <a:xfrm>
            <a:off x="192508" y="1949815"/>
            <a:ext cx="39278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II - Diálogo e Relacionamento</a:t>
            </a:r>
          </a:p>
          <a:p>
            <a:pPr lvl="0" algn="r">
              <a:defRPr/>
            </a:pPr>
            <a:endParaRPr lang="pt-BR" sz="5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Inova Receita</a:t>
            </a:r>
          </a:p>
          <a:p>
            <a:pPr lvl="0"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Diálogo Fisco-Contribuinte</a:t>
            </a:r>
          </a:p>
          <a:p>
            <a:pPr lvl="0"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Nos Conformes RS</a:t>
            </a:r>
          </a:p>
          <a:p>
            <a:pPr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Programa de Cidadania</a:t>
            </a:r>
          </a:p>
          <a:p>
            <a:pPr lvl="0"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e-Receita</a:t>
            </a:r>
          </a:p>
          <a:p>
            <a:pPr lvl="0"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Nova Política Relacionamento c/ Cidadão</a:t>
            </a:r>
          </a:p>
          <a:p>
            <a:pPr lvl="0"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Regulamento do ICMS</a:t>
            </a:r>
          </a:p>
          <a:p>
            <a:pPr lvl="0"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Reforma Tributária RS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F9217338-8A0E-4F0E-AD5D-37E9B636CBEA}"/>
              </a:ext>
            </a:extLst>
          </p:cNvPr>
          <p:cNvSpPr/>
          <p:nvPr/>
        </p:nvSpPr>
        <p:spPr>
          <a:xfrm>
            <a:off x="7354959" y="2059074"/>
            <a:ext cx="4740345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III - Arrecadação e Fiscalização</a:t>
            </a:r>
          </a:p>
          <a:p>
            <a:pPr lvl="0">
              <a:defRPr/>
            </a:pPr>
            <a:endParaRPr lang="pt-BR" sz="500" b="1" dirty="0">
              <a:solidFill>
                <a:srgbClr val="FF0000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Menos Multa, Mais Arrecadação</a:t>
            </a:r>
          </a:p>
          <a:p>
            <a:pPr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Centro Integrado de Controle Interestadual</a:t>
            </a:r>
          </a:p>
          <a:p>
            <a:pPr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Contencioso Just In Time</a:t>
            </a:r>
          </a:p>
          <a:p>
            <a:pPr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Reestruturação da Cobrança de Devedores</a:t>
            </a:r>
          </a:p>
          <a:p>
            <a:pPr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Comitê Interinstitucional de Recuperação de Ativos</a:t>
            </a:r>
          </a:p>
          <a:p>
            <a:pPr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Novo Programa de Integração Tributária</a:t>
            </a:r>
          </a:p>
          <a:p>
            <a:pPr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Combate às Fraudes Fiscais Estruturadas Era Digital</a:t>
            </a:r>
          </a:p>
          <a:p>
            <a:pPr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Fiscalização Especializada</a:t>
            </a:r>
          </a:p>
          <a:p>
            <a:pPr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Inteligência Artificial Fiscal</a:t>
            </a:r>
          </a:p>
          <a:p>
            <a:pPr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Receita Extrafiscal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DF824B4-3A78-499E-B1F1-9AA0853D1047}"/>
              </a:ext>
            </a:extLst>
          </p:cNvPr>
          <p:cNvSpPr/>
          <p:nvPr/>
        </p:nvSpPr>
        <p:spPr>
          <a:xfrm>
            <a:off x="967154" y="4692646"/>
            <a:ext cx="26780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IV - Racionalização Administrativa</a:t>
            </a:r>
          </a:p>
          <a:p>
            <a:pPr lvl="0" algn="r">
              <a:defRPr/>
            </a:pPr>
            <a:endParaRPr lang="pt-BR" sz="5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lvl="0"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Sala de Guerra</a:t>
            </a:r>
          </a:p>
          <a:p>
            <a:pPr lvl="0"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Receita Moderna</a:t>
            </a:r>
          </a:p>
          <a:p>
            <a:pPr lvl="0"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Central de Serviços</a:t>
            </a:r>
          </a:p>
          <a:p>
            <a:pPr lvl="0" algn="r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Receita Estadual 2030</a:t>
            </a:r>
          </a:p>
          <a:p>
            <a:pPr lvl="0" algn="r">
              <a:defRPr/>
            </a:pPr>
            <a:endParaRPr lang="pt-BR" sz="15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088C5236-DE34-4ECF-9081-0A569F74EE73}"/>
              </a:ext>
            </a:extLst>
          </p:cNvPr>
          <p:cNvSpPr/>
          <p:nvPr/>
        </p:nvSpPr>
        <p:spPr>
          <a:xfrm>
            <a:off x="7662336" y="5147088"/>
            <a:ext cx="3761503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 - Desenvolvimento Econômico</a:t>
            </a:r>
          </a:p>
          <a:p>
            <a:pPr lvl="0">
              <a:defRPr/>
            </a:pPr>
            <a:endParaRPr lang="pt-BR" sz="5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Assessoramento na Política Tributária</a:t>
            </a:r>
          </a:p>
          <a:p>
            <a:pPr lvl="0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Desenvolve RS</a:t>
            </a:r>
          </a:p>
          <a:p>
            <a:pPr lvl="0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Indicadores Econômicos da RE</a:t>
            </a:r>
          </a:p>
          <a:p>
            <a:pPr lvl="0" algn="r">
              <a:defRPr/>
            </a:pPr>
            <a:endParaRPr lang="pt-BR" sz="15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BEF82FCE-FB10-40AD-A8F2-F552B747DC25}"/>
              </a:ext>
            </a:extLst>
          </p:cNvPr>
          <p:cNvSpPr/>
          <p:nvPr/>
        </p:nvSpPr>
        <p:spPr>
          <a:xfrm>
            <a:off x="4263641" y="5827311"/>
            <a:ext cx="3376063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VI - Benefícios Fiscais</a:t>
            </a:r>
          </a:p>
          <a:p>
            <a:pPr lvl="0">
              <a:defRPr/>
            </a:pPr>
            <a:endParaRPr lang="pt-BR" sz="5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pt-B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Gestão das Desonerações Fiscais</a:t>
            </a:r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DC370C37-0F53-4AEC-9D22-D4DA8BE19895}"/>
              </a:ext>
            </a:extLst>
          </p:cNvPr>
          <p:cNvSpPr/>
          <p:nvPr/>
        </p:nvSpPr>
        <p:spPr>
          <a:xfrm rot="13674281">
            <a:off x="6965744" y="2081764"/>
            <a:ext cx="770684" cy="1470551"/>
          </a:xfrm>
          <a:prstGeom prst="arc">
            <a:avLst>
              <a:gd name="adj1" fmla="val 16987188"/>
              <a:gd name="adj2" fmla="val 1988705"/>
            </a:avLst>
          </a:prstGeom>
          <a:ln w="57150">
            <a:solidFill>
              <a:srgbClr val="F8C32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FBACAD2F-9720-4DA7-B0C8-9CDCA238C917}"/>
              </a:ext>
            </a:extLst>
          </p:cNvPr>
          <p:cNvSpPr/>
          <p:nvPr/>
        </p:nvSpPr>
        <p:spPr>
          <a:xfrm rot="2309070" flipV="1">
            <a:off x="6717778" y="4289104"/>
            <a:ext cx="1281118" cy="1016847"/>
          </a:xfrm>
          <a:prstGeom prst="arc">
            <a:avLst>
              <a:gd name="adj1" fmla="val 10771091"/>
              <a:gd name="adj2" fmla="val 19368018"/>
            </a:avLst>
          </a:prstGeom>
          <a:ln w="57150">
            <a:solidFill>
              <a:srgbClr val="F8C32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Arco 53">
            <a:extLst>
              <a:ext uri="{FF2B5EF4-FFF2-40B4-BE49-F238E27FC236}">
                <a16:creationId xmlns:a16="http://schemas.microsoft.com/office/drawing/2014/main" id="{59FA1564-C023-4609-B4D9-83B366E9A542}"/>
              </a:ext>
            </a:extLst>
          </p:cNvPr>
          <p:cNvSpPr/>
          <p:nvPr/>
        </p:nvSpPr>
        <p:spPr>
          <a:xfrm rot="4154102" flipV="1">
            <a:off x="5353524" y="4523140"/>
            <a:ext cx="2096375" cy="1853118"/>
          </a:xfrm>
          <a:prstGeom prst="arc">
            <a:avLst>
              <a:gd name="adj1" fmla="val 10647707"/>
              <a:gd name="adj2" fmla="val 15963823"/>
            </a:avLst>
          </a:prstGeom>
          <a:ln w="57150">
            <a:solidFill>
              <a:srgbClr val="F8C32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Arco 54">
            <a:extLst>
              <a:ext uri="{FF2B5EF4-FFF2-40B4-BE49-F238E27FC236}">
                <a16:creationId xmlns:a16="http://schemas.microsoft.com/office/drawing/2014/main" id="{A93B2C2E-85FA-469F-814B-68B803D8DF02}"/>
              </a:ext>
            </a:extLst>
          </p:cNvPr>
          <p:cNvSpPr/>
          <p:nvPr/>
        </p:nvSpPr>
        <p:spPr>
          <a:xfrm rot="7301046">
            <a:off x="4485655" y="1713991"/>
            <a:ext cx="970335" cy="1684692"/>
          </a:xfrm>
          <a:prstGeom prst="arc">
            <a:avLst>
              <a:gd name="adj1" fmla="val 18166004"/>
              <a:gd name="adj2" fmla="val 3909045"/>
            </a:avLst>
          </a:prstGeom>
          <a:ln w="57150">
            <a:solidFill>
              <a:srgbClr val="F8C32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Arco 55">
            <a:extLst>
              <a:ext uri="{FF2B5EF4-FFF2-40B4-BE49-F238E27FC236}">
                <a16:creationId xmlns:a16="http://schemas.microsoft.com/office/drawing/2014/main" id="{9373CD2A-6E99-40E5-B112-955A1C2014C3}"/>
              </a:ext>
            </a:extLst>
          </p:cNvPr>
          <p:cNvSpPr/>
          <p:nvPr/>
        </p:nvSpPr>
        <p:spPr>
          <a:xfrm rot="3355389">
            <a:off x="3653071" y="3622535"/>
            <a:ext cx="970335" cy="1684692"/>
          </a:xfrm>
          <a:prstGeom prst="arc">
            <a:avLst>
              <a:gd name="adj1" fmla="val 17300881"/>
              <a:gd name="adj2" fmla="val 4293231"/>
            </a:avLst>
          </a:prstGeom>
          <a:ln w="57150">
            <a:solidFill>
              <a:srgbClr val="F8C32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98FE98F8-B573-448D-BE2C-23CF5C735D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2813" y="2422592"/>
            <a:ext cx="3716829" cy="2888635"/>
          </a:xfrm>
          <a:prstGeom prst="rect">
            <a:avLst/>
          </a:prstGeom>
        </p:spPr>
      </p:pic>
      <p:sp>
        <p:nvSpPr>
          <p:cNvPr id="75" name="Retângulo 74">
            <a:hlinkClick r:id="" action="ppaction://noaction"/>
            <a:extLst>
              <a:ext uri="{FF2B5EF4-FFF2-40B4-BE49-F238E27FC236}">
                <a16:creationId xmlns:a16="http://schemas.microsoft.com/office/drawing/2014/main" id="{C8D3E7AB-B817-41C7-AE71-B788A216C54A}"/>
              </a:ext>
            </a:extLst>
          </p:cNvPr>
          <p:cNvSpPr/>
          <p:nvPr/>
        </p:nvSpPr>
        <p:spPr>
          <a:xfrm>
            <a:off x="4345912" y="6271381"/>
            <a:ext cx="3024000" cy="180000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FF74CC1C-902A-4FB5-96F3-18CAFE80E3C7}"/>
              </a:ext>
            </a:extLst>
          </p:cNvPr>
          <p:cNvGrpSpPr/>
          <p:nvPr/>
        </p:nvGrpSpPr>
        <p:grpSpPr>
          <a:xfrm>
            <a:off x="10730238" y="259808"/>
            <a:ext cx="2503142" cy="896849"/>
            <a:chOff x="1428319" y="2093462"/>
            <a:chExt cx="1907492" cy="683435"/>
          </a:xfrm>
        </p:grpSpPr>
        <p:sp>
          <p:nvSpPr>
            <p:cNvPr id="82" name="TextBox 11">
              <a:extLst>
                <a:ext uri="{FF2B5EF4-FFF2-40B4-BE49-F238E27FC236}">
                  <a16:creationId xmlns:a16="http://schemas.microsoft.com/office/drawing/2014/main" id="{9C443499-E512-48AA-AF04-4DD2721B5EBF}"/>
                </a:ext>
              </a:extLst>
            </p:cNvPr>
            <p:cNvSpPr txBox="1"/>
            <p:nvPr/>
          </p:nvSpPr>
          <p:spPr>
            <a:xfrm>
              <a:off x="1916671" y="2120190"/>
              <a:ext cx="1419140" cy="6567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</a:p>
            <a:p>
              <a:pPr>
                <a:lnSpc>
                  <a:spcPct val="70000"/>
                </a:lnSpc>
              </a:pPr>
              <a:r>
                <a:rPr lang="en-US" sz="4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30</a:t>
              </a:r>
            </a:p>
          </p:txBody>
        </p:sp>
        <p:sp>
          <p:nvSpPr>
            <p:cNvPr id="83" name="TextBox 12">
              <a:extLst>
                <a:ext uri="{FF2B5EF4-FFF2-40B4-BE49-F238E27FC236}">
                  <a16:creationId xmlns:a16="http://schemas.microsoft.com/office/drawing/2014/main" id="{823464D5-3519-467D-B97D-841C2907CC7D}"/>
                </a:ext>
              </a:extLst>
            </p:cNvPr>
            <p:cNvSpPr txBox="1"/>
            <p:nvPr/>
          </p:nvSpPr>
          <p:spPr>
            <a:xfrm>
              <a:off x="1428319" y="2093462"/>
              <a:ext cx="721140" cy="621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72000"/>
                </a:lnSpc>
              </a:pPr>
              <a:r>
                <a:rPr lang="en-US" sz="10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</a:p>
            <a:p>
              <a:pPr algn="ctr">
                <a:lnSpc>
                  <a:spcPct val="72000"/>
                </a:lnSpc>
              </a:pPr>
              <a:r>
                <a:rPr lang="en-US" sz="10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  <a:p>
              <a:pPr algn="ctr">
                <a:lnSpc>
                  <a:spcPct val="72000"/>
                </a:lnSpc>
              </a:pPr>
              <a:r>
                <a:rPr lang="en-US" sz="10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  <a:p>
              <a:pPr algn="ctr">
                <a:lnSpc>
                  <a:spcPct val="72000"/>
                </a:lnSpc>
              </a:pPr>
              <a:r>
                <a:rPr lang="en-US" sz="10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  <a:p>
              <a:pPr algn="ctr">
                <a:lnSpc>
                  <a:spcPct val="72000"/>
                </a:lnSpc>
              </a:pPr>
              <a:r>
                <a:rPr lang="en-US" sz="10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</a:p>
            <a:p>
              <a:pPr algn="ctr">
                <a:lnSpc>
                  <a:spcPct val="72000"/>
                </a:lnSpc>
              </a:pPr>
              <a:r>
                <a:rPr lang="en-US" sz="10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</a:p>
            <a:p>
              <a:pPr algn="ctr">
                <a:lnSpc>
                  <a:spcPct val="72000"/>
                </a:lnSpc>
              </a:pPr>
              <a:r>
                <a:rPr lang="en-US" sz="105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42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co 50">
            <a:extLst>
              <a:ext uri="{FF2B5EF4-FFF2-40B4-BE49-F238E27FC236}">
                <a16:creationId xmlns:a16="http://schemas.microsoft.com/office/drawing/2014/main" id="{7BE7B9E8-2FC1-4CF2-AEDE-34E8F5962924}"/>
              </a:ext>
            </a:extLst>
          </p:cNvPr>
          <p:cNvSpPr/>
          <p:nvPr/>
        </p:nvSpPr>
        <p:spPr>
          <a:xfrm rot="13674281">
            <a:off x="6359424" y="1304539"/>
            <a:ext cx="770684" cy="1470551"/>
          </a:xfrm>
          <a:prstGeom prst="arc">
            <a:avLst>
              <a:gd name="adj1" fmla="val 16987188"/>
              <a:gd name="adj2" fmla="val 1988705"/>
            </a:avLst>
          </a:prstGeom>
          <a:ln w="57150">
            <a:solidFill>
              <a:srgbClr val="F8C32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EAE6596-1FBD-46F7-9889-83C60BDF9B3C}"/>
              </a:ext>
            </a:extLst>
          </p:cNvPr>
          <p:cNvSpPr/>
          <p:nvPr/>
        </p:nvSpPr>
        <p:spPr>
          <a:xfrm>
            <a:off x="5829300" y="2297626"/>
            <a:ext cx="5684142" cy="3153544"/>
          </a:xfrm>
          <a:prstGeom prst="rect">
            <a:avLst/>
          </a:prstGeom>
          <a:solidFill>
            <a:srgbClr val="05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27E8D933-E3D2-4401-9F04-5F305F05A93E}"/>
              </a:ext>
            </a:extLst>
          </p:cNvPr>
          <p:cNvSpPr txBox="1">
            <a:spLocks/>
          </p:cNvSpPr>
          <p:nvPr/>
        </p:nvSpPr>
        <p:spPr>
          <a:xfrm>
            <a:off x="545208" y="240870"/>
            <a:ext cx="6096224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FISCAL FÁCIL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CONCEITO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9D0BFD6-3C84-4702-9E3D-754541954687}"/>
              </a:ext>
            </a:extLst>
          </p:cNvPr>
          <p:cNvSpPr/>
          <p:nvPr/>
        </p:nvSpPr>
        <p:spPr>
          <a:xfrm>
            <a:off x="545209" y="2169322"/>
            <a:ext cx="423443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 NFF é uma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solução móvel que visa simplificar ao máximo a emissão de Documentos Fiscais Eletrônicos no Brasil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tornando o processo o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mais simples possível para o contribuinte 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 deixando as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complexidades sob a responsabilidade de um sistema centralizado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o Portal Nacional da NFF, sem abrir mão da qualidade e da extensão das informações prestadas.</a:t>
            </a:r>
          </a:p>
          <a:p>
            <a:pPr>
              <a:defRPr/>
            </a:pP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A30FBFE-9C0A-4DD1-B395-13FB5E1E4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42" y="5787695"/>
            <a:ext cx="803868" cy="80386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DF1F85F-BBDD-4290-9492-D03880E43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97" y="371700"/>
            <a:ext cx="1198118" cy="113844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31A49C6-E757-4586-B2F2-297F483086D5}"/>
              </a:ext>
            </a:extLst>
          </p:cNvPr>
          <p:cNvSpPr/>
          <p:nvPr/>
        </p:nvSpPr>
        <p:spPr>
          <a:xfrm>
            <a:off x="6002782" y="2453225"/>
            <a:ext cx="53039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Concebida pelo </a:t>
            </a:r>
            <a:r>
              <a:rPr lang="pt-BR" sz="2000" b="1" dirty="0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Encontro Nacional dos Coordenadores e Administradores Tributários Estaduais (ENCAT)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 iniciativa é fruto de parceria entre a </a:t>
            </a:r>
            <a:r>
              <a:rPr lang="pt-BR" sz="2000" b="1" dirty="0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Sefaz RS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por meio da </a:t>
            </a:r>
            <a:r>
              <a:rPr lang="pt-BR" sz="2000" b="1" dirty="0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Receita Estadual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</a:t>
            </a:r>
            <a:r>
              <a:rPr lang="pt-BR" sz="2000" dirty="0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 a </a:t>
            </a:r>
            <a:r>
              <a:rPr lang="pt-BR" sz="2000" b="1" dirty="0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Procergs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cuja infraestrutura será responsável pelo processamento destes documentos para os 26 estados da Federação e para o Distrito Federal.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313C5834-6F9E-4936-B18D-6DE6A3402234}"/>
              </a:ext>
            </a:extLst>
          </p:cNvPr>
          <p:cNvSpPr/>
          <p:nvPr/>
        </p:nvSpPr>
        <p:spPr>
          <a:xfrm>
            <a:off x="7279225" y="1257555"/>
            <a:ext cx="2551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pt-BR" dirty="0">
                <a:solidFill>
                  <a:srgbClr val="055F7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Reforça o pioneirismo gaúcho na área</a:t>
            </a:r>
          </a:p>
        </p:txBody>
      </p:sp>
      <p:pic>
        <p:nvPicPr>
          <p:cNvPr id="3074" name="Picture 2" descr="bandeira-rio-grande-do-sul-rs.png (1000×700) | Bom dia rio grande, Rio  grande, Rio grande do sul">
            <a:extLst>
              <a:ext uri="{FF2B5EF4-FFF2-40B4-BE49-F238E27FC236}">
                <a16:creationId xmlns:a16="http://schemas.microsoft.com/office/drawing/2014/main" id="{EE73D099-7CCD-41FC-B409-84D0258C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04" y="1425111"/>
            <a:ext cx="478771" cy="335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0203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Arco 50">
            <a:extLst>
              <a:ext uri="{FF2B5EF4-FFF2-40B4-BE49-F238E27FC236}">
                <a16:creationId xmlns:a16="http://schemas.microsoft.com/office/drawing/2014/main" id="{7BE7B9E8-2FC1-4CF2-AEDE-34E8F5962924}"/>
              </a:ext>
            </a:extLst>
          </p:cNvPr>
          <p:cNvSpPr/>
          <p:nvPr/>
        </p:nvSpPr>
        <p:spPr>
          <a:xfrm rot="13674281">
            <a:off x="6359424" y="1304539"/>
            <a:ext cx="770684" cy="1470551"/>
          </a:xfrm>
          <a:prstGeom prst="arc">
            <a:avLst>
              <a:gd name="adj1" fmla="val 16987188"/>
              <a:gd name="adj2" fmla="val 1988705"/>
            </a:avLst>
          </a:prstGeom>
          <a:ln w="57150">
            <a:solidFill>
              <a:srgbClr val="F8C32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EAE6596-1FBD-46F7-9889-83C60BDF9B3C}"/>
              </a:ext>
            </a:extLst>
          </p:cNvPr>
          <p:cNvSpPr/>
          <p:nvPr/>
        </p:nvSpPr>
        <p:spPr>
          <a:xfrm>
            <a:off x="5829300" y="2297626"/>
            <a:ext cx="5684142" cy="3153544"/>
          </a:xfrm>
          <a:prstGeom prst="rect">
            <a:avLst/>
          </a:prstGeom>
          <a:solidFill>
            <a:srgbClr val="05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27E8D933-E3D2-4401-9F04-5F305F05A93E}"/>
              </a:ext>
            </a:extLst>
          </p:cNvPr>
          <p:cNvSpPr txBox="1">
            <a:spLocks/>
          </p:cNvSpPr>
          <p:nvPr/>
        </p:nvSpPr>
        <p:spPr>
          <a:xfrm>
            <a:off x="545208" y="240870"/>
            <a:ext cx="6096224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FISCAL FÁCIL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CONCEITO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9D0BFD6-3C84-4702-9E3D-754541954687}"/>
              </a:ext>
            </a:extLst>
          </p:cNvPr>
          <p:cNvSpPr/>
          <p:nvPr/>
        </p:nvSpPr>
        <p:spPr>
          <a:xfrm>
            <a:off x="545209" y="2169322"/>
            <a:ext cx="423443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 NFF é uma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solução móvel que visa simplificar ao máximo a emissão de Documentos Fiscais Eletrônicos no Brasil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tornando o processo o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mais simples possível para o contribuinte 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 deixando as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complexidades sob a responsabilidade de um sistema centralizado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o Portal Nacional da NFF, sem abrir mão da qualidade das informações prestadas.</a:t>
            </a:r>
          </a:p>
          <a:p>
            <a:pPr>
              <a:defRPr/>
            </a:pPr>
            <a:endParaRPr lang="pt-BR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A30FBFE-9C0A-4DD1-B395-13FB5E1E4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42" y="5787695"/>
            <a:ext cx="803868" cy="80386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DF1F85F-BBDD-4290-9492-D03880E43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97" y="371700"/>
            <a:ext cx="1198118" cy="113844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31A49C6-E757-4586-B2F2-297F483086D5}"/>
              </a:ext>
            </a:extLst>
          </p:cNvPr>
          <p:cNvSpPr/>
          <p:nvPr/>
        </p:nvSpPr>
        <p:spPr>
          <a:xfrm>
            <a:off x="6002782" y="2453225"/>
            <a:ext cx="53039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Concebido pelo </a:t>
            </a:r>
            <a:r>
              <a:rPr lang="pt-BR" sz="2000" b="1" dirty="0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Encontro Nacional dos Coordenadores e Administradores Tributários Estaduais (ENCAT)</a:t>
            </a: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 iniciativa é fruto de parceria entre a </a:t>
            </a:r>
            <a:r>
              <a:rPr lang="pt-BR" sz="2000" b="1" dirty="0" err="1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Sefaz</a:t>
            </a:r>
            <a:r>
              <a:rPr lang="pt-BR" sz="2000" b="1" dirty="0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RS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por meio da </a:t>
            </a:r>
            <a:r>
              <a:rPr lang="pt-BR" sz="2000" b="1" dirty="0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Receita Estadual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</a:t>
            </a:r>
            <a:r>
              <a:rPr lang="pt-BR" sz="2000" dirty="0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 a </a:t>
            </a:r>
            <a:r>
              <a:rPr lang="pt-BR" sz="2000" b="1" dirty="0" err="1">
                <a:solidFill>
                  <a:schemeClr val="accent4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Procergs</a:t>
            </a:r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cuja infraestrutura será responsável pelo processamento e autorização destas notas para 27 estados da Federação, além do Distrito Federal.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313C5834-6F9E-4936-B18D-6DE6A3402234}"/>
              </a:ext>
            </a:extLst>
          </p:cNvPr>
          <p:cNvSpPr/>
          <p:nvPr/>
        </p:nvSpPr>
        <p:spPr>
          <a:xfrm>
            <a:off x="7279225" y="1257555"/>
            <a:ext cx="2551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pt-BR" dirty="0">
                <a:solidFill>
                  <a:srgbClr val="055F7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Reforça o pioneirismo gaúcho na área</a:t>
            </a:r>
          </a:p>
        </p:txBody>
      </p:sp>
      <p:pic>
        <p:nvPicPr>
          <p:cNvPr id="3074" name="Picture 2" descr="bandeira-rio-grande-do-sul-rs.png (1000×700) | Bom dia rio grande, Rio  grande, Rio grande do sul">
            <a:extLst>
              <a:ext uri="{FF2B5EF4-FFF2-40B4-BE49-F238E27FC236}">
                <a16:creationId xmlns:a16="http://schemas.microsoft.com/office/drawing/2014/main" id="{EE73D099-7CCD-41FC-B409-84D0258C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04" y="1425111"/>
            <a:ext cx="478771" cy="335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812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27E8D933-E3D2-4401-9F04-5F305F05A93E}"/>
              </a:ext>
            </a:extLst>
          </p:cNvPr>
          <p:cNvSpPr txBox="1">
            <a:spLocks/>
          </p:cNvSpPr>
          <p:nvPr/>
        </p:nvSpPr>
        <p:spPr>
          <a:xfrm>
            <a:off x="545208" y="240870"/>
            <a:ext cx="6096224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FISCAL FÁCIL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PREMISSAS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A30FBFE-9C0A-4DD1-B395-13FB5E1E4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42" y="5787695"/>
            <a:ext cx="803868" cy="80386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DF1F85F-BBDD-4290-9492-D03880E43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97" y="371700"/>
            <a:ext cx="1198118" cy="1138446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FD64427A-9183-43B8-BA4B-6FA1169C4F54}"/>
              </a:ext>
            </a:extLst>
          </p:cNvPr>
          <p:cNvSpPr/>
          <p:nvPr/>
        </p:nvSpPr>
        <p:spPr>
          <a:xfrm>
            <a:off x="5028599" y="2536115"/>
            <a:ext cx="2592000" cy="2592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55F7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10F0C37-63AD-4AB4-B6C0-5862BB2C3914}"/>
              </a:ext>
            </a:extLst>
          </p:cNvPr>
          <p:cNvSpPr/>
          <p:nvPr/>
        </p:nvSpPr>
        <p:spPr>
          <a:xfrm>
            <a:off x="4952524" y="2797124"/>
            <a:ext cx="274415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pt-BR" sz="2800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Emitir a </a:t>
            </a:r>
          </a:p>
          <a:p>
            <a:pPr lvl="0" algn="ctr">
              <a:defRPr/>
            </a:pPr>
            <a:r>
              <a:rPr lang="pt-BR" sz="2800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Nota Fiscal </a:t>
            </a:r>
          </a:p>
          <a:p>
            <a:pPr lvl="0" algn="ctr">
              <a:defRPr/>
            </a:pPr>
            <a:r>
              <a:rPr lang="pt-BR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(ou seja, fazer o certo) </a:t>
            </a:r>
            <a:r>
              <a:rPr lang="pt-BR" sz="2800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deve ser </a:t>
            </a:r>
          </a:p>
          <a:p>
            <a:pPr lvl="0" algn="ctr">
              <a:defRPr/>
            </a:pPr>
            <a:r>
              <a:rPr lang="pt-BR" sz="2800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fácil</a:t>
            </a:r>
            <a:endParaRPr lang="pt-BR" sz="2800" dirty="0">
              <a:solidFill>
                <a:srgbClr val="055F7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6FB2B6-F3E1-46D0-8B2A-136FF7EFAA93}"/>
              </a:ext>
            </a:extLst>
          </p:cNvPr>
          <p:cNvSpPr/>
          <p:nvPr/>
        </p:nvSpPr>
        <p:spPr>
          <a:xfrm>
            <a:off x="285750" y="2524035"/>
            <a:ext cx="4147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Simplicidade Extrema</a:t>
            </a:r>
          </a:p>
          <a:p>
            <a:pPr algn="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Poucos campos e simplicidade de uso, informando na linguagem normal do usuário apenas os dados necessários para descrever a operação / prestação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B03AA37-5AA2-42CB-8FC8-B9385806727C}"/>
              </a:ext>
            </a:extLst>
          </p:cNvPr>
          <p:cNvSpPr/>
          <p:nvPr/>
        </p:nvSpPr>
        <p:spPr>
          <a:xfrm>
            <a:off x="3127855" y="1426605"/>
            <a:ext cx="63971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Solução Nacional</a:t>
            </a: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Regime Especial disponível para adesão nas Unidades da Federação, instituído por meio do Ajuste SINIEF nº 37/19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7D07829-C193-428F-90E3-543A55E9F5C4}"/>
              </a:ext>
            </a:extLst>
          </p:cNvPr>
          <p:cNvSpPr/>
          <p:nvPr/>
        </p:nvSpPr>
        <p:spPr>
          <a:xfrm>
            <a:off x="7932214" y="2524035"/>
            <a:ext cx="4070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Aplicativo NFF</a:t>
            </a:r>
          </a:p>
          <a:p>
            <a:pPr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Aplicativo de emissão colocado à disposição pelo fisco para ser executado em dispositivos móveis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57A5219-A103-402C-9078-27BB26AC0242}"/>
              </a:ext>
            </a:extLst>
          </p:cNvPr>
          <p:cNvSpPr/>
          <p:nvPr/>
        </p:nvSpPr>
        <p:spPr>
          <a:xfrm>
            <a:off x="7932214" y="4110645"/>
            <a:ext cx="4070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Ambiente de Negócios</a:t>
            </a:r>
          </a:p>
          <a:p>
            <a:pPr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Documento auxiliar puramente digital, consultado no Portal Nacional da NFF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A8EFBA6-AA60-4932-9296-D704D4218E07}"/>
              </a:ext>
            </a:extLst>
          </p:cNvPr>
          <p:cNvSpPr/>
          <p:nvPr/>
        </p:nvSpPr>
        <p:spPr>
          <a:xfrm>
            <a:off x="3870008" y="5357866"/>
            <a:ext cx="49091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Pirâmide de Conformidade</a:t>
            </a: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Simplificar com foco nos contribuintes que desejam cumprir a legislação e que possuem um risco de não cumprimento baixo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5ADA27F-746A-4D91-A475-0B7728F964EB}"/>
              </a:ext>
            </a:extLst>
          </p:cNvPr>
          <p:cNvSpPr/>
          <p:nvPr/>
        </p:nvSpPr>
        <p:spPr>
          <a:xfrm>
            <a:off x="1376794" y="4237687"/>
            <a:ext cx="3353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Transformação Digital</a:t>
            </a:r>
          </a:p>
          <a:p>
            <a:pPr algn="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Migração do modelo eletrônico para o mundo digital</a:t>
            </a:r>
          </a:p>
        </p:txBody>
      </p:sp>
    </p:spTree>
    <p:extLst>
      <p:ext uri="{BB962C8B-B14F-4D97-AF65-F5344CB8AC3E}">
        <p14:creationId xmlns:p14="http://schemas.microsoft.com/office/powerpoint/2010/main" val="88612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27E8D933-E3D2-4401-9F04-5F305F05A93E}"/>
              </a:ext>
            </a:extLst>
          </p:cNvPr>
          <p:cNvSpPr txBox="1">
            <a:spLocks/>
          </p:cNvSpPr>
          <p:nvPr/>
        </p:nvSpPr>
        <p:spPr>
          <a:xfrm>
            <a:off x="545208" y="240870"/>
            <a:ext cx="6096224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FISCAL FÁCIL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PREMISSAS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A30FBFE-9C0A-4DD1-B395-13FB5E1E4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42" y="5787695"/>
            <a:ext cx="803868" cy="80386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DF1F85F-BBDD-4290-9492-D03880E43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97" y="371700"/>
            <a:ext cx="1198118" cy="1138446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FD64427A-9183-43B8-BA4B-6FA1169C4F54}"/>
              </a:ext>
            </a:extLst>
          </p:cNvPr>
          <p:cNvSpPr/>
          <p:nvPr/>
        </p:nvSpPr>
        <p:spPr>
          <a:xfrm>
            <a:off x="5028599" y="2536115"/>
            <a:ext cx="2592000" cy="2592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55F7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10F0C37-63AD-4AB4-B6C0-5862BB2C3914}"/>
              </a:ext>
            </a:extLst>
          </p:cNvPr>
          <p:cNvSpPr/>
          <p:nvPr/>
        </p:nvSpPr>
        <p:spPr>
          <a:xfrm>
            <a:off x="4952524" y="2797124"/>
            <a:ext cx="274415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pt-BR" sz="2800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Emitir a </a:t>
            </a:r>
          </a:p>
          <a:p>
            <a:pPr lvl="0" algn="ctr">
              <a:defRPr/>
            </a:pPr>
            <a:r>
              <a:rPr lang="pt-BR" sz="2800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Nota Fiscal </a:t>
            </a:r>
          </a:p>
          <a:p>
            <a:pPr lvl="0" algn="ctr">
              <a:defRPr/>
            </a:pPr>
            <a:r>
              <a:rPr lang="pt-BR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(ou seja, fazer o certo) </a:t>
            </a:r>
            <a:r>
              <a:rPr lang="pt-BR" sz="2800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deve ser </a:t>
            </a:r>
          </a:p>
          <a:p>
            <a:pPr lvl="0" algn="ctr">
              <a:defRPr/>
            </a:pPr>
            <a:r>
              <a:rPr lang="pt-BR" sz="2800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fácil</a:t>
            </a:r>
            <a:endParaRPr lang="pt-BR" sz="2800" dirty="0">
              <a:solidFill>
                <a:srgbClr val="055F7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6FB2B6-F3E1-46D0-8B2A-136FF7EFAA93}"/>
              </a:ext>
            </a:extLst>
          </p:cNvPr>
          <p:cNvSpPr/>
          <p:nvPr/>
        </p:nvSpPr>
        <p:spPr>
          <a:xfrm>
            <a:off x="285750" y="2524035"/>
            <a:ext cx="44207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Simplicidade Extrema</a:t>
            </a:r>
          </a:p>
          <a:p>
            <a:pPr algn="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Poucos campos e simplicidade de uso, informando apenas os dados necessários para descrever a operação / prestação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B03AA37-5AA2-42CB-8FC8-B9385806727C}"/>
              </a:ext>
            </a:extLst>
          </p:cNvPr>
          <p:cNvSpPr/>
          <p:nvPr/>
        </p:nvSpPr>
        <p:spPr>
          <a:xfrm>
            <a:off x="3127855" y="1426605"/>
            <a:ext cx="63971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Solução Nacional</a:t>
            </a: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Regime Especial disponível para adesão de todas Unidades da Federação, instituído por meio do Ajuste SINIEF nº 37/19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7D07829-C193-428F-90E3-543A55E9F5C4}"/>
              </a:ext>
            </a:extLst>
          </p:cNvPr>
          <p:cNvSpPr/>
          <p:nvPr/>
        </p:nvSpPr>
        <p:spPr>
          <a:xfrm>
            <a:off x="7932214" y="2524035"/>
            <a:ext cx="4070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Aplicativo NFF</a:t>
            </a:r>
          </a:p>
          <a:p>
            <a:pPr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Aplicativo de emissão colocado à disposição pelo fisco para ser executado em dispositivos móveis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57A5219-A103-402C-9078-27BB26AC0242}"/>
              </a:ext>
            </a:extLst>
          </p:cNvPr>
          <p:cNvSpPr/>
          <p:nvPr/>
        </p:nvSpPr>
        <p:spPr>
          <a:xfrm>
            <a:off x="7932214" y="4110645"/>
            <a:ext cx="4070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Ambiente de Negócios</a:t>
            </a:r>
          </a:p>
          <a:p>
            <a:pPr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Documento auxiliar puramente digital, consultado no Portal Nacional da NFF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A8EFBA6-AA60-4932-9296-D704D4218E07}"/>
              </a:ext>
            </a:extLst>
          </p:cNvPr>
          <p:cNvSpPr/>
          <p:nvPr/>
        </p:nvSpPr>
        <p:spPr>
          <a:xfrm>
            <a:off x="3870008" y="5357866"/>
            <a:ext cx="49091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Pirâmide de Conformidade</a:t>
            </a:r>
          </a:p>
          <a:p>
            <a:pPr algn="ct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Simplificar com foco nos contribuintes que desejam cumprir a legislação e que possuem um risco de não cumprimento baixo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5ADA27F-746A-4D91-A475-0B7728F964EB}"/>
              </a:ext>
            </a:extLst>
          </p:cNvPr>
          <p:cNvSpPr/>
          <p:nvPr/>
        </p:nvSpPr>
        <p:spPr>
          <a:xfrm>
            <a:off x="1352550" y="4110645"/>
            <a:ext cx="3353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pt-BR" b="1" dirty="0">
                <a:solidFill>
                  <a:srgbClr val="055F7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Transformação Digital</a:t>
            </a:r>
          </a:p>
          <a:p>
            <a:pPr algn="r"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Migração do modelo eletrônico para o mundo digital</a:t>
            </a:r>
          </a:p>
        </p:txBody>
      </p:sp>
    </p:spTree>
    <p:extLst>
      <p:ext uri="{BB962C8B-B14F-4D97-AF65-F5344CB8AC3E}">
        <p14:creationId xmlns:p14="http://schemas.microsoft.com/office/powerpoint/2010/main" val="411513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27E8D933-E3D2-4401-9F04-5F305F05A93E}"/>
              </a:ext>
            </a:extLst>
          </p:cNvPr>
          <p:cNvSpPr txBox="1">
            <a:spLocks/>
          </p:cNvSpPr>
          <p:nvPr/>
        </p:nvSpPr>
        <p:spPr>
          <a:xfrm>
            <a:off x="545208" y="240870"/>
            <a:ext cx="6096224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FISCAL FÁCIL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9D0BFD6-3C84-4702-9E3D-754541954687}"/>
              </a:ext>
            </a:extLst>
          </p:cNvPr>
          <p:cNvSpPr/>
          <p:nvPr/>
        </p:nvSpPr>
        <p:spPr>
          <a:xfrm>
            <a:off x="971550" y="2131222"/>
            <a:ext cx="106935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Promover a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transformação digital 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na área da administração tributária</a:t>
            </a:r>
          </a:p>
          <a:p>
            <a:pPr>
              <a:defRPr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Proporcionar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simplificação tributária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reduzindo a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burocracia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e os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custos</a:t>
            </a:r>
          </a:p>
          <a:p>
            <a:pPr>
              <a:defRPr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Incrementar a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competitividade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e o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desenvolvimento econômico</a:t>
            </a:r>
          </a:p>
          <a:p>
            <a:pPr>
              <a:defRPr/>
            </a:pP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Disponibilizar um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aplicativo simples, intuitivo e ágil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facilitando a vida do contribuinte</a:t>
            </a:r>
          </a:p>
          <a:p>
            <a:pPr>
              <a:defRPr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Proporcionar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inclusão fiscal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, atingindo pessoas que por vezes ficam à espera de uma atenção maior por parte da estrutura estatal</a:t>
            </a:r>
          </a:p>
          <a:p>
            <a:pPr>
              <a:defRPr/>
            </a:pP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Estimular a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formalização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  <a:endParaRPr lang="pt-BR" sz="16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8C32F"/>
              </a:highlight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A30FBFE-9C0A-4DD1-B395-13FB5E1E4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42" y="5787695"/>
            <a:ext cx="803868" cy="80386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DF1F85F-BBDD-4290-9492-D03880E43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97" y="371700"/>
            <a:ext cx="1198118" cy="1138446"/>
          </a:xfrm>
          <a:prstGeom prst="rect">
            <a:avLst/>
          </a:prstGeom>
        </p:spPr>
      </p:pic>
      <p:pic>
        <p:nvPicPr>
          <p:cNvPr id="19" name="Picture 4" descr="Imagem relacionada">
            <a:extLst>
              <a:ext uri="{FF2B5EF4-FFF2-40B4-BE49-F238E27FC236}">
                <a16:creationId xmlns:a16="http://schemas.microsoft.com/office/drawing/2014/main" id="{84C7971F-C2C6-4219-A6C7-8E0851B89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4" y="2192890"/>
            <a:ext cx="250272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m relacionada">
            <a:extLst>
              <a:ext uri="{FF2B5EF4-FFF2-40B4-BE49-F238E27FC236}">
                <a16:creationId xmlns:a16="http://schemas.microsoft.com/office/drawing/2014/main" id="{59752090-08DB-4F39-9010-B26F3F0E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4" y="2801757"/>
            <a:ext cx="250272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m relacionada">
            <a:extLst>
              <a:ext uri="{FF2B5EF4-FFF2-40B4-BE49-F238E27FC236}">
                <a16:creationId xmlns:a16="http://schemas.microsoft.com/office/drawing/2014/main" id="{E2CECDE7-EB97-4BF2-8586-EE1B2408C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4" y="3429674"/>
            <a:ext cx="250272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m relacionada">
            <a:extLst>
              <a:ext uri="{FF2B5EF4-FFF2-40B4-BE49-F238E27FC236}">
                <a16:creationId xmlns:a16="http://schemas.microsoft.com/office/drawing/2014/main" id="{F43E4F02-C0B2-4705-8C7C-61A6585AA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4" y="4019491"/>
            <a:ext cx="250272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m relacionada">
            <a:extLst>
              <a:ext uri="{FF2B5EF4-FFF2-40B4-BE49-F238E27FC236}">
                <a16:creationId xmlns:a16="http://schemas.microsoft.com/office/drawing/2014/main" id="{7F0F3E42-9138-40BA-AFB9-F96EC2FC6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4" y="4609308"/>
            <a:ext cx="250272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m relacionada">
            <a:extLst>
              <a:ext uri="{FF2B5EF4-FFF2-40B4-BE49-F238E27FC236}">
                <a16:creationId xmlns:a16="http://schemas.microsoft.com/office/drawing/2014/main" id="{9B67BAB0-D28E-4951-89AA-9464DD61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94" y="5522974"/>
            <a:ext cx="250272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31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2" y="6591563"/>
            <a:ext cx="11916000" cy="2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27E8D933-E3D2-4401-9F04-5F305F05A93E}"/>
              </a:ext>
            </a:extLst>
          </p:cNvPr>
          <p:cNvSpPr txBox="1">
            <a:spLocks/>
          </p:cNvSpPr>
          <p:nvPr/>
        </p:nvSpPr>
        <p:spPr>
          <a:xfrm>
            <a:off x="545208" y="240870"/>
            <a:ext cx="6096224" cy="1643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55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 FISCAL FÁCIL</a:t>
            </a:r>
          </a:p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LANÇAMENTO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79D0BFD6-3C84-4702-9E3D-754541954687}"/>
              </a:ext>
            </a:extLst>
          </p:cNvPr>
          <p:cNvSpPr/>
          <p:nvPr/>
        </p:nvSpPr>
        <p:spPr>
          <a:xfrm>
            <a:off x="545209" y="2188372"/>
            <a:ext cx="40839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 Aplicativo NFF foi </a:t>
            </a:r>
            <a:r>
              <a:rPr lang="pt-B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lançado oficialmente em evento virtual no dia 2 de setembro de 2020</a:t>
            </a:r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.</a:t>
            </a:r>
          </a:p>
          <a:p>
            <a:pPr>
              <a:defRPr/>
            </a:pPr>
            <a:endParaRPr lang="pt-BR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A30FBFE-9C0A-4DD1-B395-13FB5E1E4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42" y="5787695"/>
            <a:ext cx="803868" cy="8038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60354F0-C017-442C-BC45-6691A8EE67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297" y="371700"/>
            <a:ext cx="1198118" cy="1138446"/>
          </a:xfrm>
          <a:prstGeom prst="rect">
            <a:avLst/>
          </a:prstGeom>
        </p:spPr>
      </p:pic>
      <p:pic>
        <p:nvPicPr>
          <p:cNvPr id="1026" name="Picture 2" descr="Imagem REUNIÃO">
            <a:extLst>
              <a:ext uri="{FF2B5EF4-FFF2-40B4-BE49-F238E27FC236}">
                <a16:creationId xmlns:a16="http://schemas.microsoft.com/office/drawing/2014/main" id="{64B3A3F8-C524-4E5A-ADB8-95DC3E06E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77" y="2156760"/>
            <a:ext cx="5305373" cy="375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571AE62-5A6D-4C5D-AFC5-62E883F656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165"/>
          <a:stretch/>
        </p:blipFill>
        <p:spPr>
          <a:xfrm>
            <a:off x="671143" y="3815967"/>
            <a:ext cx="3680677" cy="2034656"/>
          </a:xfrm>
          <a:prstGeom prst="rect">
            <a:avLst/>
          </a:prstGeom>
        </p:spPr>
      </p:pic>
      <p:pic>
        <p:nvPicPr>
          <p:cNvPr id="22" name="Imagem 21" descr="Uma imagem contendo desenho&#10;&#10;Descrição gerada automaticamente">
            <a:extLst>
              <a:ext uri="{FF2B5EF4-FFF2-40B4-BE49-F238E27FC236}">
                <a16:creationId xmlns:a16="http://schemas.microsoft.com/office/drawing/2014/main" id="{5291AA66-82D0-4AE4-A0AF-E8A56305C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7967" y="181986"/>
            <a:ext cx="1189876" cy="21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2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43485B57731774C87A1D21D9AAC21A6" ma:contentTypeVersion="2" ma:contentTypeDescription="Crie um novo documento." ma:contentTypeScope="" ma:versionID="3a8632cd899b2cc029a16f3bd802a0e1">
  <xsd:schema xmlns:xsd="http://www.w3.org/2001/XMLSchema" xmlns:xs="http://www.w3.org/2001/XMLSchema" xmlns:p="http://schemas.microsoft.com/office/2006/metadata/properties" xmlns:ns2="33be6231-66af-406c-83d5-2ee318098b5f" targetNamespace="http://schemas.microsoft.com/office/2006/metadata/properties" ma:root="true" ma:fieldsID="a5fc5f011c34a4780b9fc94670e04abc" ns2:_="">
    <xsd:import namespace="33be6231-66af-406c-83d5-2ee318098b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be6231-66af-406c-83d5-2ee318098b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462F36-8B4B-4F4A-AFB3-B1DD696BF3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be6231-66af-406c-83d5-2ee318098b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AE669-6D8D-4482-A48D-7C73986AB4B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3be6231-66af-406c-83d5-2ee318098b5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301DFD0-3E9E-4082-8CC4-22A5D5F2F6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4855</TotalTime>
  <Words>1072</Words>
  <Application>Microsoft Office PowerPoint</Application>
  <PresentationFormat>Widescreen</PresentationFormat>
  <Paragraphs>236</Paragraphs>
  <Slides>14</Slides>
  <Notes>0</Notes>
  <HiddenSlides>3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Calibri</vt:lpstr>
      <vt:lpstr>MyriadPro-Bold</vt:lpstr>
      <vt:lpstr>Segoe Script</vt:lpstr>
      <vt:lpstr>Segoe UI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Menezes Bins</dc:creator>
  <cp:lastModifiedBy>Vinicius Pimentel de Freitas</cp:lastModifiedBy>
  <cp:revision>462</cp:revision>
  <cp:lastPrinted>2019-06-04T12:45:10Z</cp:lastPrinted>
  <dcterms:created xsi:type="dcterms:W3CDTF">2018-01-19T16:36:57Z</dcterms:created>
  <dcterms:modified xsi:type="dcterms:W3CDTF">2020-11-05T17:46:41Z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0x010100B43485B57731774C87A1D21D9AAC21A6</vt:lpwstr>
  </property>
</Properties>
</file>